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41" r:id="rId2"/>
  </p:sldMasterIdLst>
  <p:notesMasterIdLst>
    <p:notesMasterId r:id="rId37"/>
  </p:notesMasterIdLst>
  <p:handoutMasterIdLst>
    <p:handoutMasterId r:id="rId38"/>
  </p:handoutMasterIdLst>
  <p:sldIdLst>
    <p:sldId id="373" r:id="rId3"/>
    <p:sldId id="659" r:id="rId4"/>
    <p:sldId id="375" r:id="rId5"/>
    <p:sldId id="376" r:id="rId6"/>
    <p:sldId id="377" r:id="rId7"/>
    <p:sldId id="386" r:id="rId8"/>
    <p:sldId id="657" r:id="rId9"/>
    <p:sldId id="660" r:id="rId10"/>
    <p:sldId id="658" r:id="rId11"/>
    <p:sldId id="569" r:id="rId12"/>
    <p:sldId id="622" r:id="rId13"/>
    <p:sldId id="656" r:id="rId14"/>
    <p:sldId id="651" r:id="rId15"/>
    <p:sldId id="655" r:id="rId16"/>
    <p:sldId id="652" r:id="rId17"/>
    <p:sldId id="653" r:id="rId18"/>
    <p:sldId id="564" r:id="rId19"/>
    <p:sldId id="593" r:id="rId20"/>
    <p:sldId id="590" r:id="rId21"/>
    <p:sldId id="606" r:id="rId22"/>
    <p:sldId id="510" r:id="rId23"/>
    <p:sldId id="451" r:id="rId24"/>
    <p:sldId id="605" r:id="rId25"/>
    <p:sldId id="643" r:id="rId26"/>
    <p:sldId id="661" r:id="rId27"/>
    <p:sldId id="644" r:id="rId28"/>
    <p:sldId id="645" r:id="rId29"/>
    <p:sldId id="654" r:id="rId30"/>
    <p:sldId id="647" r:id="rId31"/>
    <p:sldId id="649" r:id="rId32"/>
    <p:sldId id="638" r:id="rId33"/>
    <p:sldId id="639" r:id="rId34"/>
    <p:sldId id="383" r:id="rId35"/>
    <p:sldId id="382" r:id="rId36"/>
  </p:sldIdLst>
  <p:sldSz cx="12188825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643"/>
  </p:normalViewPr>
  <p:slideViewPr>
    <p:cSldViewPr>
      <p:cViewPr varScale="1">
        <p:scale>
          <a:sx n="110" d="100"/>
          <a:sy n="110" d="100"/>
        </p:scale>
        <p:origin x="-348" y="-9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16"/>
    </p:cViewPr>
  </p:sorterViewPr>
  <p:notesViewPr>
    <p:cSldViewPr>
      <p:cViewPr varScale="1">
        <p:scale>
          <a:sx n="65" d="100"/>
          <a:sy n="65" d="100"/>
        </p:scale>
        <p:origin x="-3125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altLang="en-US" dirty="0"/>
              <a:t>SCHWARTZ CENTER WEBINAR SERIES – NOVEMBER </a:t>
            </a:r>
            <a:r>
              <a:rPr lang="en-US" altLang="en-US" dirty="0" smtClean="0"/>
              <a:t>28, 2018</a:t>
            </a: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429001" y="76201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US" altLang="en-US" dirty="0"/>
              <a:t>HANDOUT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33801" y="8610601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77CD40-A8CA-4629-9B60-8F0B49482F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281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795412-27AF-44E1-AA3A-4990D31B6118}" type="datetimeFigureOut">
              <a:rPr lang="en-US" altLang="en-US"/>
              <a:pPr/>
              <a:t>11/27/2018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6053FD-2D72-4AF2-B8DF-D32C1D48C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07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the 1 % (activated patient!)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4/22/16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PVI  CONFIDENTIAL AND PROPRIETARY: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0EA0-EE2A-A347-B70D-49976D3D39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40EA0-EE2A-A347-B70D-49976D3D3992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4/22/16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PVI  CONFIDENTIAL AND PROPRIETARY: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13714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4/22/16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PVI  CONFIDENTIAL AND PROPRIETARY: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0EA0-EE2A-A347-B70D-49976D3D39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1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3ADD3F-6117-DE41-BF6B-BB19CE45924E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12/9/2013 - Orlando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IHI PFA speaker training - (c) Pat Mastors &amp; e-Patient Davedave</a:t>
            </a:r>
          </a:p>
        </p:txBody>
      </p:sp>
    </p:spTree>
    <p:extLst>
      <p:ext uri="{BB962C8B-B14F-4D97-AF65-F5344CB8AC3E}">
        <p14:creationId xmlns:p14="http://schemas.microsoft.com/office/powerpoint/2010/main" val="85404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4/22/16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PVI  CONFIDENTIAL AND PROPRIETARY: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0EA0-EE2A-A347-B70D-49976D3D39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BC53E-241C-4D6D-9002-8A00DB435035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1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131" y="4288433"/>
            <a:ext cx="9141619" cy="731501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40040" y="1334535"/>
            <a:ext cx="10393445" cy="2405449"/>
          </a:xfrm>
          <a:prstGeom prst="rect">
            <a:avLst/>
          </a:prstGeom>
          <a:solidFill>
            <a:schemeClr val="bg1"/>
          </a:solidFill>
          <a:ln w="76200">
            <a:solidFill>
              <a:srgbClr val="3D85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47111" y="1359048"/>
            <a:ext cx="10146068" cy="2387600"/>
          </a:xfrm>
        </p:spPr>
        <p:txBody>
          <a:bodyPr anchor="t" anchorCtr="0">
            <a:normAutofit/>
          </a:bodyPr>
          <a:lstStyle>
            <a:lvl1pPr algn="ctr">
              <a:defRPr sz="4500">
                <a:solidFill>
                  <a:srgbClr val="3D85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85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DEB7-E5D7-4047-929C-020CDAD403E0}" type="datetime1">
              <a:rPr lang="en-US" smtClean="0"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PVI 2018,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A8A9-747E-F444-89C2-82478E69C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4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79006" y="5453073"/>
            <a:ext cx="9141619" cy="731501"/>
          </a:xfrm>
        </p:spPr>
        <p:txBody>
          <a:bodyPr/>
          <a:lstStyle>
            <a:lvl1pPr marL="0" indent="0" algn="ctr">
              <a:buNone/>
              <a:defRPr sz="2400" b="1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i="0" dirty="0"/>
              <a:t>theschwartzcenter.org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40040" y="1334547"/>
            <a:ext cx="10393445" cy="2405449"/>
          </a:xfrm>
          <a:prstGeom prst="rect">
            <a:avLst/>
          </a:prstGeom>
          <a:solidFill>
            <a:schemeClr val="bg1"/>
          </a:solidFill>
          <a:ln w="76200">
            <a:solidFill>
              <a:srgbClr val="3D85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47121" y="1359048"/>
            <a:ext cx="10146068" cy="2387600"/>
          </a:xfrm>
        </p:spPr>
        <p:txBody>
          <a:bodyPr anchor="t" anchorCtr="0">
            <a:normAutofit/>
          </a:bodyPr>
          <a:lstStyle>
            <a:lvl1pPr algn="ctr">
              <a:defRPr sz="4500">
                <a:solidFill>
                  <a:srgbClr val="3D85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37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832" y="461269"/>
            <a:ext cx="10512862" cy="50674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</a:rPr>
              <a:t>Compassion in Action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E2CA85-ACD8-4244-B4B3-45F43742B44E}" type="slidenum">
              <a:rPr lang="en-US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71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833" y="475283"/>
            <a:ext cx="10512862" cy="50674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843" y="1597572"/>
            <a:ext cx="10512862" cy="42360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69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832" y="461269"/>
            <a:ext cx="10512862" cy="50674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3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</a:rPr>
              <a:t>Compassion in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E2CA85-ACD8-4244-B4B3-45F43742B44E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581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31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</a:rPr>
              <a:t>Compassion in Action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E2CA85-ACD8-4244-B4B3-45F43742B44E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896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31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</a:rPr>
              <a:t>Compassion in Action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E2CA85-ACD8-4244-B4B3-45F43742B44E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88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4843" y="1583562"/>
            <a:ext cx="10512862" cy="42500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</a:rPr>
              <a:t>Compassion in 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E2CA85-ACD8-4244-B4B3-45F43742B44E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328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40"/>
            <a:ext cx="2628215" cy="5811839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94" y="36514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</a:rPr>
              <a:t>Compassion in 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9E2CA85-ACD8-4244-B4B3-45F43742B44E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951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79006" y="5453073"/>
            <a:ext cx="9141619" cy="731501"/>
          </a:xfrm>
        </p:spPr>
        <p:txBody>
          <a:bodyPr/>
          <a:lstStyle>
            <a:lvl1pPr marL="0" indent="0" algn="ctr">
              <a:buNone/>
              <a:defRPr sz="2400" b="1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i="0" dirty="0"/>
              <a:t>theschwartzcenter.org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40040" y="1334535"/>
            <a:ext cx="10393445" cy="2405449"/>
          </a:xfrm>
          <a:prstGeom prst="rect">
            <a:avLst/>
          </a:prstGeom>
          <a:solidFill>
            <a:schemeClr val="bg1"/>
          </a:solidFill>
          <a:ln w="76200">
            <a:solidFill>
              <a:srgbClr val="3D85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47111" y="1359048"/>
            <a:ext cx="10146068" cy="2387600"/>
          </a:xfrm>
        </p:spPr>
        <p:txBody>
          <a:bodyPr anchor="t" anchorCtr="0">
            <a:normAutofit/>
          </a:bodyPr>
          <a:lstStyle>
            <a:lvl1pPr algn="ctr">
              <a:defRPr sz="4500">
                <a:solidFill>
                  <a:srgbClr val="3D85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76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wartz_covers-wide_103015_inside-new-02-logo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83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4843" y="195007"/>
            <a:ext cx="10512862" cy="506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843" y="1020729"/>
            <a:ext cx="10512862" cy="4812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356180" y="6193310"/>
            <a:ext cx="1481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B8C494D9-0274-4AA0-B1C8-8B0EFA1BC1C4}" type="slidenum">
              <a:rPr lang="en-US" sz="1200" b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b="1" dirty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7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76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D85C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8C8C6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wartz_covers-wide_103015_inside-new-02-logo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83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4843" y="195007"/>
            <a:ext cx="10512862" cy="506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843" y="1020729"/>
            <a:ext cx="10512862" cy="4812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356180" y="6193310"/>
            <a:ext cx="1481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D85C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8C8C6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8C8C6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801" y="1735017"/>
            <a:ext cx="10294616" cy="1516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Supporting Patients and Families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in Pursuit of Compassion</a:t>
            </a:r>
            <a:r>
              <a:rPr lang="en-US" b="0" dirty="0">
                <a:latin typeface="+mn-lt"/>
              </a:rPr>
              <a:t/>
            </a:r>
            <a:br>
              <a:rPr lang="en-US" b="0" dirty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4438" y="4114801"/>
            <a:ext cx="9141619" cy="12832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Compassion in Action </a:t>
            </a:r>
            <a:r>
              <a:rPr lang="en-US" b="1" i="0" dirty="0">
                <a:latin typeface="+mn-lt"/>
              </a:rPr>
              <a:t>Webinar</a:t>
            </a:r>
            <a:r>
              <a:rPr lang="en-US" b="1" dirty="0">
                <a:latin typeface="+mn-lt"/>
              </a:rPr>
              <a:t> </a:t>
            </a:r>
            <a:r>
              <a:rPr lang="en-US" b="1" i="0" dirty="0">
                <a:latin typeface="+mn-lt"/>
              </a:rPr>
              <a:t>Series</a:t>
            </a:r>
          </a:p>
          <a:p>
            <a:pPr algn="ctr"/>
            <a:r>
              <a:rPr lang="en-US" i="0" dirty="0">
                <a:latin typeface="+mn-lt"/>
              </a:rPr>
              <a:t>November 28, 2018</a:t>
            </a:r>
          </a:p>
        </p:txBody>
      </p:sp>
    </p:spTree>
    <p:extLst>
      <p:ext uri="{BB962C8B-B14F-4D97-AF65-F5344CB8AC3E}">
        <p14:creationId xmlns:p14="http://schemas.microsoft.com/office/powerpoint/2010/main" val="27394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n 131340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175212"/>
            <a:ext cx="4222273" cy="28148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crowd at Pf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20" y="2362214"/>
            <a:ext cx="6894583" cy="3455227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6" name="Picture 5" descr="unnamed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11" y="64404"/>
            <a:ext cx="3347676" cy="39846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61012" y="533400"/>
            <a:ext cx="2279855" cy="943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>
                <a:latin typeface="+mn-lt"/>
              </a:rPr>
              <a:t>My story</a:t>
            </a:r>
            <a:r>
              <a:rPr lang="mr-IN" sz="3732" dirty="0">
                <a:latin typeface="+mn-lt"/>
              </a:rPr>
              <a:t>…</a:t>
            </a:r>
            <a:endParaRPr lang="en-US" sz="3732" dirty="0">
              <a:latin typeface="+mn-lt"/>
            </a:endParaRPr>
          </a:p>
          <a:p>
            <a:r>
              <a:rPr lang="en-US" dirty="0"/>
              <a:t>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0581" y="9658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3728" y="1255009"/>
            <a:ext cx="21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99459" y="3623683"/>
            <a:ext cx="41229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43130" y="5791200"/>
            <a:ext cx="3902565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dirty="0">
                <a:latin typeface="+mn-lt"/>
              </a:rPr>
              <a:t>“I am the 1%.”</a:t>
            </a:r>
          </a:p>
        </p:txBody>
      </p:sp>
    </p:spTree>
    <p:extLst>
      <p:ext uri="{BB962C8B-B14F-4D97-AF65-F5344CB8AC3E}">
        <p14:creationId xmlns:p14="http://schemas.microsoft.com/office/powerpoint/2010/main" val="19349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96778" y="280374"/>
            <a:ext cx="1143581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6208" y="433545"/>
            <a:ext cx="11136953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make patient experiences drive 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improvement beyond currently measured metrics?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29497" y="1522292"/>
            <a:ext cx="777037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4-11-30 at 2.02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2562969"/>
            <a:ext cx="2383312" cy="3065354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114685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96" y="2562969"/>
            <a:ext cx="5454496" cy="29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F95270-79BB-E54D-A60F-D97263940623}"/>
              </a:ext>
            </a:extLst>
          </p:cNvPr>
          <p:cNvSpPr txBox="1">
            <a:spLocks/>
          </p:cNvSpPr>
          <p:nvPr/>
        </p:nvSpPr>
        <p:spPr>
          <a:xfrm>
            <a:off x="2360613" y="609600"/>
            <a:ext cx="7696200" cy="53195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8C8C6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8C8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8C8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8C8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8C8C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45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400" dirty="0"/>
          </a:p>
          <a:p>
            <a:pPr marL="60945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400" dirty="0"/>
          </a:p>
          <a:p>
            <a:pPr marL="60945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400" dirty="0"/>
          </a:p>
          <a:p>
            <a:pPr marL="60945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>
                <a:latin typeface="+mn-lt"/>
              </a:rPr>
              <a:t>Clinical options can be measured. They should rightly guide quality improvement. </a:t>
            </a:r>
          </a:p>
        </p:txBody>
      </p:sp>
    </p:spTree>
    <p:extLst>
      <p:ext uri="{BB962C8B-B14F-4D97-AF65-F5344CB8AC3E}">
        <p14:creationId xmlns:p14="http://schemas.microsoft.com/office/powerpoint/2010/main" val="11848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Head with Gears">
            <a:extLst>
              <a:ext uri="{FF2B5EF4-FFF2-40B4-BE49-F238E27FC236}">
                <a16:creationId xmlns="" xmlns:a16="http://schemas.microsoft.com/office/drawing/2014/main" id="{34FB8F7E-4794-41AC-9269-21B216A4B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981" y="570825"/>
            <a:ext cx="914162" cy="91416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idx="1"/>
          </p:nvPr>
        </p:nvSpPr>
        <p:spPr>
          <a:xfrm>
            <a:off x="2284411" y="1825625"/>
            <a:ext cx="9066431" cy="4351338"/>
          </a:xfrm>
        </p:spPr>
        <p:txBody>
          <a:bodyPr>
            <a:normAutofit/>
          </a:bodyPr>
          <a:lstStyle/>
          <a:p>
            <a:pPr marL="60945" indent="0">
              <a:buNone/>
            </a:pPr>
            <a:r>
              <a:rPr lang="en-US" dirty="0">
                <a:latin typeface="+mn-lt"/>
              </a:rPr>
              <a:t>But </a:t>
            </a:r>
            <a:r>
              <a:rPr lang="en-US" b="1" dirty="0">
                <a:latin typeface="+mn-lt"/>
              </a:rPr>
              <a:t>most patients do not think that way</a:t>
            </a:r>
            <a:r>
              <a:rPr lang="en-US" dirty="0">
                <a:latin typeface="+mn-lt"/>
              </a:rPr>
              <a:t>.</a:t>
            </a:r>
          </a:p>
          <a:p>
            <a:pPr marL="60945" indent="0">
              <a:buNone/>
            </a:pPr>
            <a:r>
              <a:rPr lang="en-US" dirty="0">
                <a:latin typeface="+mn-lt"/>
              </a:rPr>
              <a:t>They hold in their minds a mental picture of how a person should be treated, and that picture becomes the standard by which their experience is judged</a:t>
            </a:r>
            <a:r>
              <a:rPr lang="mr-IN" dirty="0">
                <a:latin typeface="+mn-lt"/>
              </a:rPr>
              <a:t>…</a:t>
            </a:r>
            <a:r>
              <a:rPr lang="en-US" dirty="0">
                <a:latin typeface="+mn-lt"/>
              </a:rPr>
              <a:t>not against other hospitals, but against all experiences with other industries, services and products.</a:t>
            </a:r>
          </a:p>
          <a:p>
            <a:pPr marL="60945" indent="0">
              <a:buNone/>
            </a:pPr>
            <a:endParaRPr lang="en-US" dirty="0">
              <a:latin typeface="+mn-lt"/>
            </a:endParaRPr>
          </a:p>
          <a:p>
            <a:pPr marL="60945" indent="0">
              <a:buNone/>
            </a:pPr>
            <a:r>
              <a:rPr lang="en-US" sz="3600" dirty="0">
                <a:latin typeface="+mn-lt"/>
              </a:rPr>
              <a:t>Precluding catastrophe, patients judge their experience </a:t>
            </a:r>
            <a:r>
              <a:rPr lang="en-US" sz="3600" b="1" dirty="0">
                <a:latin typeface="+mn-lt"/>
              </a:rPr>
              <a:t>by the way they are treated as a person.</a:t>
            </a:r>
          </a:p>
          <a:p>
            <a:pPr marL="60945" indent="0"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53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ndness 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643466"/>
            <a:ext cx="6145410" cy="51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8760" y="629266"/>
            <a:ext cx="3650516" cy="167660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Anthropologists: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70 percent of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everything we learn is through stories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8762" y="2438400"/>
            <a:ext cx="3650515" cy="3785419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1800" dirty="0">
              <a:latin typeface="Helvetica" charset="0"/>
            </a:endParaRPr>
          </a:p>
          <a:p>
            <a:pPr eaLnBrk="1" hangingPunct="1">
              <a:defRPr/>
            </a:pPr>
            <a:endParaRPr lang="en-US" sz="1800" dirty="0">
              <a:latin typeface="Helvetica" charset="0"/>
            </a:endParaRPr>
          </a:p>
        </p:txBody>
      </p:sp>
      <p:pic>
        <p:nvPicPr>
          <p:cNvPr id="30723" name="Picture 4" descr="storytelling-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r="6529" b="-1"/>
          <a:stretch/>
        </p:blipFill>
        <p:spPr bwMode="auto">
          <a:xfrm>
            <a:off x="4637847" y="10"/>
            <a:ext cx="7550978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15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3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EC7FF834-B204-4967-8D47-8BB36EAF0E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12188825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780A22D-61EA-43E3-BD94-3E39CF9021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918509"/>
            <a:ext cx="12188825" cy="19394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1106" y="4380912"/>
            <a:ext cx="8146612" cy="10692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5E5E52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100" b="1" kern="1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PVI approach: 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100" b="1" kern="1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Get the whole story</a:t>
            </a:r>
          </a:p>
        </p:txBody>
      </p:sp>
      <p:pic>
        <p:nvPicPr>
          <p:cNvPr id="5" name="Content Placeholder 4" descr="Screen Shot 2016-07-29 at 4.4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r="2190"/>
          <a:stretch>
            <a:fillRect/>
          </a:stretch>
        </p:blipFill>
        <p:spPr>
          <a:xfrm>
            <a:off x="3038125" y="971268"/>
            <a:ext cx="6112572" cy="29565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16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11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1217" y="1863757"/>
            <a:ext cx="10038852" cy="281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6533" lvl="1" indent="-457086">
              <a:spcBef>
                <a:spcPts val="1333"/>
              </a:spcBef>
              <a:buFont typeface="Wingdings" charset="2"/>
              <a:buChar char="Ø"/>
            </a:pPr>
            <a:r>
              <a:rPr lang="en-US" sz="2666" dirty="0">
                <a:latin typeface="+mn-lt"/>
              </a:rPr>
              <a:t>Hear me, see me, listen to me</a:t>
            </a:r>
          </a:p>
          <a:p>
            <a:pPr marL="1066533" lvl="1" indent="-457086">
              <a:spcBef>
                <a:spcPts val="1333"/>
              </a:spcBef>
              <a:buFont typeface="Wingdings" charset="2"/>
              <a:buChar char="Ø"/>
            </a:pPr>
            <a:r>
              <a:rPr lang="en-US" sz="2666" dirty="0">
                <a:latin typeface="+mn-lt"/>
              </a:rPr>
              <a:t>My time and preferences are valued</a:t>
            </a:r>
          </a:p>
          <a:p>
            <a:pPr marL="1066533" lvl="1" indent="-457086">
              <a:spcBef>
                <a:spcPts val="1333"/>
              </a:spcBef>
              <a:buFont typeface="Wingdings" charset="2"/>
              <a:buChar char="Ø"/>
            </a:pPr>
            <a:r>
              <a:rPr lang="en-US" sz="2666" dirty="0">
                <a:latin typeface="+mn-lt"/>
              </a:rPr>
              <a:t>Simplicity (</a:t>
            </a:r>
            <a:r>
              <a:rPr lang="en-US" sz="2666" i="1" dirty="0">
                <a:latin typeface="+mn-lt"/>
              </a:rPr>
              <a:t>coordinate the coordinators</a:t>
            </a:r>
            <a:r>
              <a:rPr lang="en-US" sz="2666" dirty="0">
                <a:latin typeface="+mn-lt"/>
              </a:rPr>
              <a:t>)</a:t>
            </a:r>
          </a:p>
          <a:p>
            <a:pPr marL="1066533" lvl="1" indent="-457086">
              <a:spcBef>
                <a:spcPts val="1333"/>
              </a:spcBef>
              <a:buFont typeface="Wingdings" charset="2"/>
              <a:buChar char="Ø"/>
            </a:pPr>
            <a:r>
              <a:rPr lang="en-US" sz="2666" dirty="0">
                <a:latin typeface="+mn-lt"/>
              </a:rPr>
              <a:t>Follow up, responsiveness and accountability</a:t>
            </a:r>
          </a:p>
          <a:p>
            <a:pPr lvl="1">
              <a:spcBef>
                <a:spcPts val="1333"/>
              </a:spcBef>
            </a:pPr>
            <a:endParaRPr lang="en-US" sz="2666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426" y="762000"/>
            <a:ext cx="10614435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6" b="1" dirty="0">
                <a:latin typeface="+mn-lt"/>
              </a:rPr>
              <a:t>Insights from 1250 patient </a:t>
            </a:r>
            <a:r>
              <a:rPr lang="en-US" sz="2666" b="1" dirty="0" smtClean="0">
                <a:latin typeface="+mn-lt"/>
              </a:rPr>
              <a:t>stories</a:t>
            </a:r>
            <a:r>
              <a:rPr lang="en-US" sz="2666" b="1" dirty="0">
                <a:latin typeface="+mn-lt"/>
              </a:rPr>
              <a:t>: </a:t>
            </a:r>
          </a:p>
          <a:p>
            <a:pPr algn="ctr"/>
            <a:r>
              <a:rPr lang="en-US" sz="2666" b="1" dirty="0">
                <a:latin typeface="+mn-lt"/>
              </a:rPr>
              <a:t> Respect and empowerment are key to the patient experience (4:1)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5611" y="4697831"/>
            <a:ext cx="115300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ts val="1333"/>
              </a:spcBef>
            </a:pPr>
            <a:r>
              <a:rPr lang="en-US" sz="4266" b="1" dirty="0">
                <a:solidFill>
                  <a:schemeClr val="accent4"/>
                </a:solidFill>
                <a:latin typeface="+mn-lt"/>
              </a:rPr>
              <a:t>Getting this right is more critical than ever.</a:t>
            </a:r>
          </a:p>
        </p:txBody>
      </p:sp>
    </p:spTree>
    <p:extLst>
      <p:ext uri="{BB962C8B-B14F-4D97-AF65-F5344CB8AC3E}">
        <p14:creationId xmlns:p14="http://schemas.microsoft.com/office/powerpoint/2010/main" val="31837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9"/>
            <a:ext cx="12188825" cy="6868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661" y="199080"/>
            <a:ext cx="7427290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5" b="1" dirty="0">
                <a:solidFill>
                  <a:srgbClr val="FF0000"/>
                </a:solidFill>
                <a:latin typeface="+mn-lt"/>
              </a:rPr>
              <a:t>The disrupters are here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8058" y="2911900"/>
            <a:ext cx="4202497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5" b="1" dirty="0">
                <a:solidFill>
                  <a:srgbClr val="3366FF"/>
                </a:solidFill>
                <a:latin typeface="+mn-lt"/>
              </a:rPr>
              <a:t>Technologies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73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981" y="2691339"/>
            <a:ext cx="80412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05" indent="-380905">
              <a:buFont typeface="Wingdings" charset="2"/>
              <a:buChar char="Ø"/>
            </a:pPr>
            <a:r>
              <a:rPr lang="en-US" sz="2400" dirty="0">
                <a:latin typeface="+mn-lt"/>
              </a:rPr>
              <a:t>   1,100 Minute Clinics, 20 M patients, no appointment, 95% satisfaction rating</a:t>
            </a:r>
          </a:p>
          <a:p>
            <a:endParaRPr lang="en-US" sz="2400" dirty="0">
              <a:solidFill>
                <a:srgbClr val="FFFF00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accent4"/>
                </a:solidFill>
                <a:latin typeface="+mn-lt"/>
              </a:rPr>
              <a:t>Majority of consumers would consider using retail clinics and virtual visits for an illness like the flu </a:t>
            </a:r>
          </a:p>
          <a:p>
            <a:endParaRPr lang="en-US" sz="2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9719" y="1491210"/>
            <a:ext cx="4673844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9" b="1" dirty="0">
                <a:latin typeface="+mn-lt"/>
              </a:rPr>
              <a:t>New Competition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02" y="491832"/>
            <a:ext cx="2164360" cy="12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1927" y="4904239"/>
            <a:ext cx="5871623" cy="692152"/>
          </a:xfrm>
          <a:prstGeom prst="rect">
            <a:avLst/>
          </a:prstGeom>
          <a:noFill/>
        </p:spPr>
        <p:txBody>
          <a:bodyPr wrap="square" lIns="91098" tIns="45549" rIns="91098" bIns="45549" rtlCol="0">
            <a:spAutoFit/>
          </a:bodyPr>
          <a:lstStyle/>
          <a:p>
            <a:pPr algn="ctr" defTabSz="910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Stephanie Adler Yuan</a:t>
            </a:r>
          </a:p>
          <a:p>
            <a:pPr algn="ctr" defTabSz="910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Director, Education &amp; Training</a:t>
            </a:r>
          </a:p>
          <a:p>
            <a:pPr algn="ctr" defTabSz="910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The Schwartz Center for Compassionate Healthcare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35640" y="609561"/>
            <a:ext cx="2650362" cy="506744"/>
          </a:xfrm>
          <a:prstGeom prst="rect">
            <a:avLst/>
          </a:prstGeom>
        </p:spPr>
        <p:txBody>
          <a:bodyPr vert="horz" lIns="91098" tIns="45549" rIns="91098" bIns="45549" rtlCol="0" anchor="ctr">
            <a:normAutofit fontScale="97500"/>
          </a:bodyPr>
          <a:lstStyle/>
          <a:p>
            <a:pPr algn="ctr" defTabSz="91094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3D85C6"/>
                </a:solidFill>
                <a:latin typeface="+mn-lt"/>
                <a:ea typeface="+mn-ea"/>
                <a:cs typeface="Arial" panose="020B0604020202020204" pitchFamily="34" charset="0"/>
              </a:rPr>
              <a:t>Moderator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40" y="1323235"/>
            <a:ext cx="2532562" cy="32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218" y="3274188"/>
            <a:ext cx="120026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05" indent="-380905">
              <a:buFont typeface="Wingdings" charset="2"/>
              <a:buChar char="Ø"/>
            </a:pPr>
            <a:r>
              <a:rPr lang="en-US" sz="2400" b="1" dirty="0">
                <a:latin typeface="+mn-lt"/>
              </a:rPr>
              <a:t>Apple launches medical clinics for employee healthcare &amp; to test products</a:t>
            </a:r>
          </a:p>
          <a:p>
            <a:pPr marL="380905" indent="-380905">
              <a:buFont typeface="Wingdings" charset="2"/>
              <a:buChar char="Ø"/>
            </a:pPr>
            <a:r>
              <a:rPr lang="en-US" sz="2400" b="1" dirty="0">
                <a:latin typeface="+mn-lt"/>
              </a:rPr>
              <a:t>Amazon-Berkshire Hathaway-JPMorgan: Starting own healthcare company, attacking “tapeworm on U.S. economy”</a:t>
            </a:r>
            <a:endParaRPr lang="en-US" sz="2400" dirty="0">
              <a:latin typeface="+mn-lt"/>
            </a:endParaRPr>
          </a:p>
          <a:p>
            <a:pPr marL="380905" indent="-380905">
              <a:buFont typeface="Wingdings" charset="2"/>
              <a:buChar char="Ø"/>
            </a:pPr>
            <a:r>
              <a:rPr lang="en-US" sz="2400" b="1" dirty="0">
                <a:latin typeface="+mn-lt"/>
              </a:rPr>
              <a:t>GE, Boeing, Lowe’s, Walmart: Negotiate with health systems, tie contracts to quality/outcomes, embrace travel so employees get top-rated care </a:t>
            </a:r>
            <a:endParaRPr lang="en-US" sz="2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7510" y="2378780"/>
            <a:ext cx="4673844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9" b="1" dirty="0">
                <a:latin typeface="+mn-lt"/>
              </a:rPr>
              <a:t>New Competition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1" y="248246"/>
            <a:ext cx="1512415" cy="185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853" y="571930"/>
            <a:ext cx="2316617" cy="1303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008" y="448452"/>
            <a:ext cx="1894477" cy="16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578" y="431523"/>
            <a:ext cx="1623837" cy="1623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759" y="1105386"/>
            <a:ext cx="3078558" cy="7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825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t-health-care-rally-met-20170323.jpg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08" b="11200"/>
          <a:stretch/>
        </p:blipFill>
        <p:spPr>
          <a:xfrm>
            <a:off x="20" y="1"/>
            <a:ext cx="12188805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603" y="1122362"/>
            <a:ext cx="9141618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Patients are </a:t>
            </a:r>
            <a:r>
              <a:rPr lang="en-US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21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238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889" y="1396289"/>
            <a:ext cx="5711336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People are </a:t>
            </a:r>
            <a:r>
              <a:rPr lang="en-US" sz="3600" b="1" dirty="0">
                <a:latin typeface="+mn-lt"/>
              </a:rPr>
              <a:t>sharing knowledge</a:t>
            </a:r>
            <a:r>
              <a:rPr lang="en-US" sz="3600" dirty="0">
                <a:latin typeface="+mn-lt"/>
              </a:rPr>
              <a:t> with each other</a:t>
            </a:r>
            <a:br>
              <a:rPr lang="en-US" sz="3600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333" y="2871982"/>
            <a:ext cx="4557122" cy="3181684"/>
          </a:xfrm>
        </p:spPr>
        <p:txBody>
          <a:bodyPr anchor="t">
            <a:normAutofit/>
          </a:bodyPr>
          <a:lstStyle/>
          <a:p>
            <a:pPr marL="60945" indent="0">
              <a:buNone/>
            </a:pPr>
            <a:r>
              <a:rPr lang="en-US" sz="1000" b="1" dirty="0"/>
              <a:t>Facebook</a:t>
            </a:r>
            <a:r>
              <a:rPr lang="en-US" sz="1000" dirty="0"/>
              <a:t> “...hospital ratings posted on Facebook appear to correlate with hospital readmission rates and overall quality of care.” </a:t>
            </a:r>
          </a:p>
          <a:p>
            <a:pPr marL="60945" indent="0">
              <a:buNone/>
            </a:pPr>
            <a:r>
              <a:rPr lang="en-US" sz="1000" dirty="0"/>
              <a:t>Journal of General Internal Medicine, March 2015</a:t>
            </a:r>
          </a:p>
          <a:p>
            <a:pPr marL="60945" indent="0">
              <a:buNone/>
            </a:pPr>
            <a:r>
              <a:rPr lang="en-US" sz="1000" dirty="0"/>
              <a:t> </a:t>
            </a:r>
          </a:p>
          <a:p>
            <a:pPr marL="60945" indent="0">
              <a:buNone/>
            </a:pPr>
            <a:r>
              <a:rPr lang="en-US" sz="1000" b="1" dirty="0"/>
              <a:t>Twitter</a:t>
            </a:r>
            <a:r>
              <a:rPr lang="en-US" sz="1000" dirty="0"/>
              <a:t> “...is a relevant data source to obtain the patient perspective…”</a:t>
            </a:r>
          </a:p>
          <a:p>
            <a:pPr marL="670392" lvl="2" indent="0" fontAlgn="base">
              <a:buNone/>
            </a:pPr>
            <a:r>
              <a:rPr lang="en-US" sz="1000" dirty="0"/>
              <a:t>83 % specified type of medical error</a:t>
            </a:r>
          </a:p>
          <a:p>
            <a:pPr marL="670392" lvl="2" indent="0" fontAlgn="base">
              <a:buNone/>
            </a:pPr>
            <a:r>
              <a:rPr lang="en-US" sz="1000" dirty="0"/>
              <a:t>52 % expressed frustration </a:t>
            </a:r>
          </a:p>
          <a:p>
            <a:pPr marL="60945" indent="0" fontAlgn="base">
              <a:buNone/>
            </a:pPr>
            <a:r>
              <a:rPr lang="en-US" sz="1000" dirty="0"/>
              <a:t>Journal of Patient Safety, January 11, 2016</a:t>
            </a:r>
          </a:p>
          <a:p>
            <a:pPr marL="60945" indent="0">
              <a:buNone/>
            </a:pPr>
            <a:r>
              <a:rPr lang="en-US" sz="1000" dirty="0"/>
              <a:t/>
            </a:r>
            <a:br>
              <a:rPr lang="en-US" sz="1000" dirty="0"/>
            </a:br>
            <a:r>
              <a:rPr lang="en-US" sz="1000" b="1" dirty="0"/>
              <a:t>Yelp “</a:t>
            </a:r>
            <a:r>
              <a:rPr lang="en-US" sz="1000" dirty="0"/>
              <a:t>…does a better job than the (HCAHPS) survey in rating the quality of hospital stays…went deeper into the patient experience...include the aspects of care </a:t>
            </a:r>
            <a:r>
              <a:rPr lang="en-US" sz="1000" i="1" dirty="0"/>
              <a:t>most important to patients and caregivers</a:t>
            </a:r>
            <a:r>
              <a:rPr lang="en-US" sz="1000" dirty="0"/>
              <a:t>.” </a:t>
            </a:r>
          </a:p>
          <a:p>
            <a:pPr marL="60945" indent="0">
              <a:buNone/>
            </a:pPr>
            <a:r>
              <a:rPr lang="en-US" sz="1000" dirty="0"/>
              <a:t>Health Affairs, April 2016</a:t>
            </a:r>
          </a:p>
          <a:p>
            <a:pPr marL="60945" indent="0">
              <a:buNone/>
            </a:pPr>
            <a:endParaRPr lang="en-US" sz="100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99A8FB7-A79B-4BC9-9D56-B79587F6A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3249" y="2650637"/>
            <a:ext cx="3117292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B23893E2-3349-46D7-A7AA-B9E447957F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94776" y="0"/>
            <a:ext cx="4196967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" r="3" b="3"/>
          <a:stretch/>
        </p:blipFill>
        <p:spPr>
          <a:xfrm>
            <a:off x="5967798" y="2815228"/>
            <a:ext cx="2788194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 descr="twitter-logo-618-340x3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r="4" b="322"/>
          <a:stretch/>
        </p:blipFill>
        <p:spPr>
          <a:xfrm>
            <a:off x="8158477" y="2"/>
            <a:ext cx="403326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B7592FE-10D1-4664-B623-353F47C8D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85817" y="4032250"/>
            <a:ext cx="330300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Yelp-Log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454" b="6"/>
          <a:stretch/>
        </p:blipFill>
        <p:spPr>
          <a:xfrm>
            <a:off x="8968273" y="3539206"/>
            <a:ext cx="3138095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10" name="Rectangle 9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schemeClr val="bg1"/>
                </a:solidFill>
                <a:cs typeface="Arial" panose="020B0604020202020204" pitchFamily="34" charset="0"/>
              </a:rPr>
              <a:pPr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04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llenni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7920452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9762616" y="5524075"/>
            <a:ext cx="2426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Survey of 2,000 </a:t>
            </a:r>
            <a:r>
              <a:rPr lang="en-US" sz="1400" dirty="0" err="1"/>
              <a:t>millennials</a:t>
            </a:r>
            <a:r>
              <a:rPr lang="en-US" sz="1400" dirty="0"/>
              <a:t>, http://</a:t>
            </a:r>
            <a:r>
              <a:rPr lang="en-US" sz="1400" dirty="0" err="1"/>
              <a:t>fortune.com</a:t>
            </a:r>
            <a:r>
              <a:rPr lang="en-US" sz="1400" dirty="0"/>
              <a:t>/2016/12/16/healthcare-</a:t>
            </a:r>
            <a:r>
              <a:rPr lang="en-US" sz="1400" dirty="0" err="1"/>
              <a:t>millennials</a:t>
            </a:r>
            <a:r>
              <a:rPr lang="en-US" sz="12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6425" y="796555"/>
            <a:ext cx="5814412" cy="156934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sz="9598" b="1" dirty="0" err="1">
                <a:solidFill>
                  <a:schemeClr val="accent4"/>
                </a:solidFill>
                <a:latin typeface="+mn-lt"/>
              </a:rPr>
              <a:t>Millennials</a:t>
            </a:r>
            <a:endParaRPr lang="en-US" sz="9598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646" y="2855140"/>
            <a:ext cx="11867178" cy="304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05" indent="-380905">
              <a:lnSpc>
                <a:spcPct val="120000"/>
              </a:lnSpc>
              <a:buFont typeface="Wingdings" charset="2"/>
              <a:buChar char="Ø"/>
            </a:pPr>
            <a:r>
              <a:rPr lang="en-US" sz="3199" b="1" dirty="0">
                <a:solidFill>
                  <a:schemeClr val="bg1"/>
                </a:solidFill>
                <a:latin typeface="+mn-lt"/>
              </a:rPr>
              <a:t>More than twice as likely to switch PCPs in the next year than seniors </a:t>
            </a:r>
            <a:endParaRPr lang="en-US" sz="3199" dirty="0">
              <a:solidFill>
                <a:schemeClr val="bg1"/>
              </a:solidFill>
              <a:latin typeface="+mn-lt"/>
            </a:endParaRPr>
          </a:p>
          <a:p>
            <a:pPr marL="380905" indent="-380905">
              <a:lnSpc>
                <a:spcPct val="120000"/>
              </a:lnSpc>
              <a:buFont typeface="Wingdings" charset="2"/>
              <a:buChar char="Ø"/>
            </a:pPr>
            <a:r>
              <a:rPr lang="en-US" sz="3199" b="1" dirty="0">
                <a:solidFill>
                  <a:schemeClr val="bg1"/>
                </a:solidFill>
                <a:latin typeface="+mn-lt"/>
              </a:rPr>
              <a:t>A third break referrals to see their own specialist </a:t>
            </a:r>
            <a:endParaRPr lang="en-US" sz="3199" dirty="0">
              <a:solidFill>
                <a:schemeClr val="bg1"/>
              </a:solidFill>
              <a:latin typeface="+mn-lt"/>
            </a:endParaRPr>
          </a:p>
          <a:p>
            <a:pPr marL="380905" indent="-380905">
              <a:lnSpc>
                <a:spcPct val="120000"/>
              </a:lnSpc>
              <a:buFont typeface="Wingdings" charset="2"/>
              <a:buChar char="Ø"/>
            </a:pPr>
            <a:r>
              <a:rPr lang="en-US" sz="3199" b="1" dirty="0">
                <a:solidFill>
                  <a:schemeClr val="bg1"/>
                </a:solidFill>
                <a:latin typeface="+mn-lt"/>
              </a:rPr>
              <a:t>Embrace virtual visits, provider shopping, online reviews, retail clinics </a:t>
            </a:r>
            <a:endParaRPr lang="en-US" sz="3199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39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26"/>
          <a:stretch/>
        </p:blipFill>
        <p:spPr>
          <a:xfrm>
            <a:off x="20" y="10"/>
            <a:ext cx="12188805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206507-76F5-4316-AAF5-4EAFEE5EBD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88825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3BC2B61-D77E-45AB-8722-15BC6A718A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5777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9848" y="685801"/>
            <a:ext cx="9949128" cy="5356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n-lt"/>
                <a:ea typeface="+mn-ea"/>
              </a:rPr>
              <a:t>Burnout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+mn-lt"/>
                <a:ea typeface="+mn-ea"/>
              </a:rPr>
              <a:t>Of 17,000 US Physicians:</a:t>
            </a:r>
          </a:p>
          <a:p>
            <a:pPr lvl="1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+mn-lt"/>
                <a:ea typeface="+mn-ea"/>
              </a:rPr>
              <a:t>Half would not recommend career</a:t>
            </a:r>
          </a:p>
          <a:p>
            <a:pPr lvl="1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+mn-lt"/>
                <a:ea typeface="+mn-ea"/>
              </a:rPr>
              <a:t>Half will retire or leave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412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Polling Question 2</a:t>
            </a:r>
          </a:p>
        </p:txBody>
      </p:sp>
    </p:spTree>
    <p:extLst>
      <p:ext uri="{BB962C8B-B14F-4D97-AF65-F5344CB8AC3E}">
        <p14:creationId xmlns:p14="http://schemas.microsoft.com/office/powerpoint/2010/main" val="10421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8761" y="990600"/>
            <a:ext cx="5125693" cy="523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+mn-lt"/>
                <a:ea typeface="+mn-ea"/>
              </a:rPr>
              <a:t>The hard work of building systems that support best practices – every branch and leaf if nurtured and measured…</a:t>
            </a:r>
          </a:p>
        </p:txBody>
      </p:sp>
      <p:pic>
        <p:nvPicPr>
          <p:cNvPr id="5" name="Picture 4" descr="tree-graphic no roo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r="-1" b="-1"/>
          <a:stretch/>
        </p:blipFill>
        <p:spPr>
          <a:xfrm>
            <a:off x="6089025" y="10"/>
            <a:ext cx="6099799" cy="6857990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11504612" y="6200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200" b="1">
                <a:cs typeface="Arial" panose="020B0604020202020204" pitchFamily="34" charset="0"/>
              </a:rPr>
              <a:pPr/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45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e-graphic no ro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5" y="326016"/>
            <a:ext cx="6009768" cy="65200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48399" y="1524496"/>
            <a:ext cx="2522410" cy="1472816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Shared </a:t>
            </a:r>
          </a:p>
          <a:p>
            <a:pPr algn="ctr"/>
            <a:r>
              <a:rPr lang="en-US" b="1" dirty="0"/>
              <a:t>Decision-making</a:t>
            </a:r>
          </a:p>
        </p:txBody>
      </p:sp>
      <p:sp>
        <p:nvSpPr>
          <p:cNvPr id="9" name="Oval 8"/>
          <p:cNvSpPr/>
          <p:nvPr/>
        </p:nvSpPr>
        <p:spPr>
          <a:xfrm>
            <a:off x="6754641" y="3115815"/>
            <a:ext cx="2488553" cy="914162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Good Outcomes</a:t>
            </a:r>
          </a:p>
        </p:txBody>
      </p:sp>
      <p:sp>
        <p:nvSpPr>
          <p:cNvPr id="10" name="Oval 9"/>
          <p:cNvSpPr/>
          <p:nvPr/>
        </p:nvSpPr>
        <p:spPr>
          <a:xfrm>
            <a:off x="6602281" y="965843"/>
            <a:ext cx="3030277" cy="130352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Patient Engagement</a:t>
            </a:r>
          </a:p>
        </p:txBody>
      </p:sp>
      <p:sp>
        <p:nvSpPr>
          <p:cNvPr id="11" name="Oval 10"/>
          <p:cNvSpPr/>
          <p:nvPr/>
        </p:nvSpPr>
        <p:spPr>
          <a:xfrm>
            <a:off x="4977104" y="424116"/>
            <a:ext cx="1625177" cy="914162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Safe Care</a:t>
            </a:r>
          </a:p>
        </p:txBody>
      </p:sp>
      <p:sp>
        <p:nvSpPr>
          <p:cNvPr id="12" name="Oval 11"/>
          <p:cNvSpPr/>
          <p:nvPr/>
        </p:nvSpPr>
        <p:spPr>
          <a:xfrm>
            <a:off x="2844059" y="3183532"/>
            <a:ext cx="2860988" cy="115116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Patient Satisfaction</a:t>
            </a:r>
          </a:p>
        </p:txBody>
      </p:sp>
      <p:sp>
        <p:nvSpPr>
          <p:cNvPr id="13" name="Oval 12"/>
          <p:cNvSpPr/>
          <p:nvPr/>
        </p:nvSpPr>
        <p:spPr>
          <a:xfrm>
            <a:off x="4773957" y="2032365"/>
            <a:ext cx="2539340" cy="115116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Joy at Work</a:t>
            </a:r>
          </a:p>
        </p:txBody>
      </p:sp>
    </p:spTree>
    <p:extLst>
      <p:ext uri="{BB962C8B-B14F-4D97-AF65-F5344CB8AC3E}">
        <p14:creationId xmlns:p14="http://schemas.microsoft.com/office/powerpoint/2010/main" val="30761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e-graphic no ro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5" y="326016"/>
            <a:ext cx="6009768" cy="65200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48399" y="1524496"/>
            <a:ext cx="2522410" cy="1472816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Shared </a:t>
            </a:r>
          </a:p>
          <a:p>
            <a:pPr algn="ctr"/>
            <a:r>
              <a:rPr lang="en-US" b="1" dirty="0"/>
              <a:t>Decision-making</a:t>
            </a:r>
          </a:p>
        </p:txBody>
      </p:sp>
      <p:sp>
        <p:nvSpPr>
          <p:cNvPr id="9" name="Oval 8"/>
          <p:cNvSpPr/>
          <p:nvPr/>
        </p:nvSpPr>
        <p:spPr>
          <a:xfrm>
            <a:off x="6754641" y="3115815"/>
            <a:ext cx="2488553" cy="914162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Good Outcomes</a:t>
            </a:r>
          </a:p>
        </p:txBody>
      </p:sp>
      <p:sp>
        <p:nvSpPr>
          <p:cNvPr id="10" name="Oval 9"/>
          <p:cNvSpPr/>
          <p:nvPr/>
        </p:nvSpPr>
        <p:spPr>
          <a:xfrm>
            <a:off x="6602281" y="965843"/>
            <a:ext cx="3030277" cy="130352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Patient Engagement</a:t>
            </a:r>
          </a:p>
        </p:txBody>
      </p:sp>
      <p:sp>
        <p:nvSpPr>
          <p:cNvPr id="11" name="Oval 10"/>
          <p:cNvSpPr/>
          <p:nvPr/>
        </p:nvSpPr>
        <p:spPr>
          <a:xfrm>
            <a:off x="4977104" y="424116"/>
            <a:ext cx="1625177" cy="914162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Safe Care</a:t>
            </a:r>
          </a:p>
        </p:txBody>
      </p:sp>
      <p:sp>
        <p:nvSpPr>
          <p:cNvPr id="12" name="Oval 11"/>
          <p:cNvSpPr/>
          <p:nvPr/>
        </p:nvSpPr>
        <p:spPr>
          <a:xfrm>
            <a:off x="2844059" y="3183532"/>
            <a:ext cx="2860988" cy="115116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Patient Satisfaction</a:t>
            </a:r>
          </a:p>
        </p:txBody>
      </p:sp>
      <p:sp>
        <p:nvSpPr>
          <p:cNvPr id="13" name="Oval 12"/>
          <p:cNvSpPr/>
          <p:nvPr/>
        </p:nvSpPr>
        <p:spPr>
          <a:xfrm>
            <a:off x="4773957" y="2032365"/>
            <a:ext cx="2539340" cy="115116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Joy at 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3829" y="2514601"/>
            <a:ext cx="380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n-lt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6858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2580" y="640080"/>
            <a:ext cx="5899032" cy="423671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The roots!</a:t>
            </a:r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r="13897" b="12222"/>
          <a:stretch/>
        </p:blipFill>
        <p:spPr>
          <a:xfrm>
            <a:off x="5637212" y="10"/>
            <a:ext cx="5410201" cy="60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Audience Reminders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84843" y="1611589"/>
            <a:ext cx="10512862" cy="4222053"/>
          </a:xfrm>
        </p:spPr>
        <p:txBody>
          <a:bodyPr/>
          <a:lstStyle/>
          <a:p>
            <a:r>
              <a:rPr lang="en-US" dirty="0">
                <a:latin typeface="+mn-lt"/>
              </a:rPr>
              <a:t>This webinar is funded in part by a donation in memory of Julian and Eunice Cohen.</a:t>
            </a:r>
          </a:p>
          <a:p>
            <a:r>
              <a:rPr lang="en-US" dirty="0">
                <a:latin typeface="+mn-lt"/>
              </a:rPr>
              <a:t>You may submit a question by typing it into the Question and Answer pane at the right of your screen at any time.</a:t>
            </a:r>
          </a:p>
          <a:p>
            <a:r>
              <a:rPr lang="en-US" dirty="0">
                <a:latin typeface="+mn-lt"/>
              </a:rPr>
              <a:t>Please respond to audience polls by clicking on the answer of your choice. </a:t>
            </a:r>
          </a:p>
          <a:p>
            <a:r>
              <a:rPr lang="en-US" dirty="0">
                <a:latin typeface="+mn-lt"/>
              </a:rPr>
              <a:t>We value your feedback! Please complete our electronic survey following the webinar.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27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27" y="-228600"/>
            <a:ext cx="8485683" cy="8127074"/>
          </a:xfrm>
          <a:prstGeom prst="rect">
            <a:avLst/>
          </a:prstGeom>
        </p:spPr>
      </p:pic>
      <p:sp>
        <p:nvSpPr>
          <p:cNvPr id="2" name="Curved Up Arrow 1"/>
          <p:cNvSpPr/>
          <p:nvPr/>
        </p:nvSpPr>
        <p:spPr>
          <a:xfrm>
            <a:off x="2336191" y="5664490"/>
            <a:ext cx="2691699" cy="111731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flipH="1">
            <a:off x="6179056" y="5672083"/>
            <a:ext cx="2911776" cy="1015735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 flipH="1">
            <a:off x="5185329" y="5574234"/>
            <a:ext cx="384287" cy="104587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flipH="1">
            <a:off x="5794769" y="5506517"/>
            <a:ext cx="384287" cy="104587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73957" y="1355208"/>
            <a:ext cx="2539340" cy="1117309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Joy at Work</a:t>
            </a:r>
          </a:p>
        </p:txBody>
      </p:sp>
      <p:sp>
        <p:nvSpPr>
          <p:cNvPr id="11" name="Oval 10"/>
          <p:cNvSpPr/>
          <p:nvPr/>
        </p:nvSpPr>
        <p:spPr>
          <a:xfrm>
            <a:off x="2336191" y="407187"/>
            <a:ext cx="2657841" cy="1472816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Shared </a:t>
            </a:r>
          </a:p>
          <a:p>
            <a:pPr algn="ctr"/>
            <a:r>
              <a:rPr lang="en-US" b="1" dirty="0"/>
              <a:t>Decision-making</a:t>
            </a:r>
          </a:p>
        </p:txBody>
      </p:sp>
      <p:sp>
        <p:nvSpPr>
          <p:cNvPr id="12" name="Oval 11"/>
          <p:cNvSpPr/>
          <p:nvPr/>
        </p:nvSpPr>
        <p:spPr>
          <a:xfrm>
            <a:off x="5078676" y="17822"/>
            <a:ext cx="1625177" cy="1066522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Safe Care</a:t>
            </a:r>
          </a:p>
        </p:txBody>
      </p:sp>
      <p:sp>
        <p:nvSpPr>
          <p:cNvPr id="13" name="Oval 12"/>
          <p:cNvSpPr/>
          <p:nvPr/>
        </p:nvSpPr>
        <p:spPr>
          <a:xfrm>
            <a:off x="6669995" y="339472"/>
            <a:ext cx="2945633" cy="145588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Patient Engagement</a:t>
            </a:r>
          </a:p>
        </p:txBody>
      </p:sp>
      <p:sp>
        <p:nvSpPr>
          <p:cNvPr id="14" name="Oval 13"/>
          <p:cNvSpPr/>
          <p:nvPr/>
        </p:nvSpPr>
        <p:spPr>
          <a:xfrm>
            <a:off x="2336191" y="2032362"/>
            <a:ext cx="3097993" cy="1151167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Patient Satisfaction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7076290" y="1880003"/>
            <a:ext cx="2674771" cy="914162"/>
          </a:xfrm>
          <a:prstGeom prst="ellipse">
            <a:avLst/>
          </a:prstGeom>
          <a:solidFill>
            <a:srgbClr val="008000">
              <a:alpha val="51000"/>
            </a:srgbClr>
          </a:solidFill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Good Outcomes</a:t>
            </a:r>
          </a:p>
        </p:txBody>
      </p:sp>
    </p:spTree>
    <p:extLst>
      <p:ext uri="{BB962C8B-B14F-4D97-AF65-F5344CB8AC3E}">
        <p14:creationId xmlns:p14="http://schemas.microsoft.com/office/powerpoint/2010/main" val="165610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24 at 8.1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381000"/>
            <a:ext cx="74529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=""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799458" y="1491799"/>
            <a:ext cx="3333749" cy="3498192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8432" y="1967266"/>
            <a:ext cx="2628215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+mn-lt"/>
              </a:rPr>
              <a:t>Patients </a:t>
            </a:r>
            <a:r>
              <a:rPr lang="mr-IN" sz="2800" dirty="0">
                <a:solidFill>
                  <a:srgbClr val="FFFFFF"/>
                </a:solidFill>
                <a:latin typeface="+mn-lt"/>
              </a:rPr>
              <a:t>–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all of us </a:t>
            </a:r>
            <a:r>
              <a:rPr lang="mr-IN" sz="2800" dirty="0">
                <a:solidFill>
                  <a:srgbClr val="FFFFFF"/>
                </a:solidFill>
                <a:latin typeface="+mn-lt"/>
              </a:rPr>
              <a:t>–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are eager to reward visionaries who meet our needs.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940" t="3785" r="5056"/>
          <a:stretch/>
        </p:blipFill>
        <p:spPr>
          <a:xfrm>
            <a:off x="4776071" y="1759282"/>
            <a:ext cx="6778935" cy="33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12589" y="461269"/>
            <a:ext cx="10771105" cy="50674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Questions &amp; Answers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0812" y="4308157"/>
            <a:ext cx="380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cs typeface="Arial" pitchFamily="34" charset="0"/>
              </a:rPr>
              <a:t>Beth Lown, MD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cs typeface="Arial" pitchFamily="34" charset="0"/>
              </a:rPr>
              <a:t>Medical Director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cs typeface="Arial" pitchFamily="34" charset="0"/>
              </a:rPr>
              <a:t>The Schwartz Center for </a:t>
            </a:r>
            <a:r>
              <a:rPr lang="en-US" sz="11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Compassionate Healthcare</a:t>
            </a:r>
            <a:endParaRPr lang="en-US" sz="1100" dirty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391090"/>
            <a:ext cx="1218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+mn-lt"/>
              </a:rPr>
              <a:t>Type your questions in the Questions Pane on your screen at any time.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92" y="1528972"/>
            <a:ext cx="1905765" cy="2807208"/>
          </a:xfrm>
        </p:spPr>
      </p:pic>
      <p:sp>
        <p:nvSpPr>
          <p:cNvPr id="7" name="Rectangle 6"/>
          <p:cNvSpPr/>
          <p:nvPr/>
        </p:nvSpPr>
        <p:spPr>
          <a:xfrm>
            <a:off x="531812" y="4261990"/>
            <a:ext cx="375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cs typeface="Arial" pitchFamily="34" charset="0"/>
              </a:rPr>
              <a:t>Randi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+mn-lt"/>
                <a:cs typeface="Arial" pitchFamily="34" charset="0"/>
              </a:rPr>
              <a:t>Kaplan, LMSW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cs typeface="Arial" pitchFamily="34" charset="0"/>
              </a:rPr>
              <a:t>Director, Arthur Emil Caregiver Support Center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cs typeface="Arial" pitchFamily="34" charset="0"/>
              </a:rPr>
              <a:t>Montefiore Medical Center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1523999"/>
            <a:ext cx="1824050" cy="269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5612" y="4292768"/>
            <a:ext cx="3529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cs typeface="Arial" pitchFamily="34" charset="0"/>
              </a:rPr>
              <a:t>Pat </a:t>
            </a:r>
            <a:r>
              <a:rPr lang="en-US" sz="1400" b="1" dirty="0" err="1">
                <a:solidFill>
                  <a:prstClr val="black"/>
                </a:solidFill>
                <a:latin typeface="+mn-lt"/>
                <a:cs typeface="Arial" pitchFamily="34" charset="0"/>
              </a:rPr>
              <a:t>Mastors</a:t>
            </a:r>
            <a:endParaRPr lang="en-US" sz="1400" b="1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Founder</a:t>
            </a:r>
            <a:endParaRPr lang="en-US" sz="1100" dirty="0">
              <a:solidFill>
                <a:prstClr val="black"/>
              </a:solidFill>
              <a:latin typeface="+mn-lt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cs typeface="Arial" pitchFamily="34" charset="0"/>
              </a:rPr>
              <a:t>The Patients' View Institute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1" y="1523999"/>
            <a:ext cx="1848802" cy="26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456" y="1905000"/>
            <a:ext cx="10409914" cy="154502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Thank you for participating in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today’s session.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589" y="3854641"/>
            <a:ext cx="10462073" cy="100868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+mn-lt"/>
              </a:rPr>
              <a:t>Please take a moment to complete the</a:t>
            </a:r>
          </a:p>
          <a:p>
            <a:r>
              <a:rPr lang="en-US" sz="2600" dirty="0">
                <a:latin typeface="+mn-lt"/>
              </a:rPr>
              <a:t>electronic survey upon exiting today’s program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5031878"/>
            <a:ext cx="12188825" cy="1664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C8C6"/>
              </a:buClr>
              <a:buFont typeface="Arial" panose="020B0604020202020204" pitchFamily="34" charset="0"/>
              <a:buNone/>
              <a:defRPr/>
            </a:pPr>
            <a:r>
              <a:rPr lang="en-US" sz="1600" i="1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Visit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theschwartzcenter.org </a:t>
            </a:r>
            <a:r>
              <a:rPr lang="en-US" sz="1600" i="1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for more details or to register for a future session. </a:t>
            </a:r>
          </a:p>
          <a:p>
            <a:pPr marL="228600" indent="-22860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C8C6"/>
              </a:buClr>
              <a:buFont typeface="Arial" panose="020B0604020202020204" pitchFamily="34" charset="0"/>
              <a:buNone/>
              <a:defRPr/>
            </a:pPr>
            <a:r>
              <a:rPr lang="en-US" sz="1600" i="1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Look for our webinar email invitations and share them with your friends!</a:t>
            </a:r>
          </a:p>
          <a:p>
            <a:pPr marL="228600" indent="-228600"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C8C6"/>
              </a:buClr>
              <a:buFont typeface="Arial" panose="020B0604020202020204" pitchFamily="34" charset="0"/>
              <a:buNone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4516" y="4994448"/>
            <a:ext cx="391061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Beth Lown, MD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Medical Director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The Schwartz Center for Compassionate Healthcare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55593" y="495347"/>
            <a:ext cx="2650360" cy="506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3D85C6"/>
                </a:solidFill>
                <a:latin typeface="+mn-lt"/>
                <a:ea typeface="+mn-ea"/>
                <a:cs typeface="Arial" panose="020B0604020202020204" pitchFamily="34" charset="0"/>
              </a:rPr>
              <a:t>Host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58" y="1371600"/>
            <a:ext cx="2341528" cy="34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Today’s Speakers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5812" y="4304738"/>
            <a:ext cx="4138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Randi Kaplan, LMSW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Director, Arthur Emil Caregiver Support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Center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Montefiore Medical Center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1721828"/>
            <a:ext cx="175058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32612" y="4336180"/>
            <a:ext cx="3529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Pat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</a:rPr>
              <a:t>Mastors</a:t>
            </a:r>
            <a:endParaRPr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Founder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The Patients' View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Institute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1721828"/>
            <a:ext cx="1752600" cy="2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580" y="640081"/>
            <a:ext cx="4804932" cy="412327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0" dirty="0">
                <a:solidFill>
                  <a:schemeClr val="tx1"/>
                </a:solidFill>
                <a:latin typeface="+mj-lt"/>
                <a:cs typeface="+mj-cs"/>
              </a:rPr>
              <a:t>Randi Kaplan, LMSW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3D63704A-A625-4646-BC12-0832342B0B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r="1" b="22754"/>
          <a:stretch/>
        </p:blipFill>
        <p:spPr>
          <a:xfrm>
            <a:off x="6077076" y="0"/>
            <a:ext cx="610406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60" y="629266"/>
            <a:ext cx="5125695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b="0" dirty="0">
                <a:solidFill>
                  <a:schemeClr val="tx1"/>
                </a:solidFill>
                <a:latin typeface="+mj-lt"/>
                <a:cs typeface="+mj-cs"/>
              </a:rPr>
              <a:t>The Caregiver Support Center at Montefiore Medical Center</a:t>
            </a:r>
            <a:br>
              <a:rPr lang="en-US" sz="3700" b="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700" b="0" dirty="0">
                <a:solidFill>
                  <a:schemeClr val="tx1"/>
                </a:solidFill>
                <a:latin typeface="+mj-lt"/>
                <a:cs typeface="+mj-cs"/>
              </a:rPr>
              <a:t>Bronx, 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8EE15-5AC4-E04F-A286-7F7F61166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761" y="2438400"/>
            <a:ext cx="5125693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A model for family caregiver support	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Services include: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Tranquil space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Educational materials and resources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Emotional support from trained staff and volunteers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Language assistance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193C80B-52DF-4844-9C05-869C06D49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18659" b="-1"/>
          <a:stretch/>
        </p:blipFill>
        <p:spPr>
          <a:xfrm>
            <a:off x="6089025" y="10"/>
            <a:ext cx="6099799" cy="6857990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11580812" y="62484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8C494D9-0274-4AA0-B1C8-8B0EFA1BC1C4}" type="slidenum">
              <a:rPr lang="en-US" sz="1400" b="1">
                <a:solidFill>
                  <a:prstClr val="white"/>
                </a:solidFill>
                <a:cs typeface="Arial" panose="020B0604020202020204" pitchFamily="34" charset="0"/>
              </a:rPr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Polling Question 1</a:t>
            </a:r>
          </a:p>
        </p:txBody>
      </p:sp>
    </p:spTree>
    <p:extLst>
      <p:ext uri="{BB962C8B-B14F-4D97-AF65-F5344CB8AC3E}">
        <p14:creationId xmlns:p14="http://schemas.microsoft.com/office/powerpoint/2010/main" val="3344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81" y="640081"/>
            <a:ext cx="6272956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>
                <a:solidFill>
                  <a:schemeClr val="tx1"/>
                </a:solidFill>
                <a:latin typeface="+mj-lt"/>
                <a:cs typeface="+mj-cs"/>
              </a:rPr>
              <a:t>Pat Mastors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815E468F-CDE0-E743-AB3C-B6D20C1CDE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r="15264" b="-1"/>
          <a:stretch/>
        </p:blipFill>
        <p:spPr>
          <a:xfrm>
            <a:off x="7550977" y="10"/>
            <a:ext cx="4634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783</Words>
  <Application>Microsoft Office PowerPoint</Application>
  <PresentationFormat>Custom</PresentationFormat>
  <Paragraphs>158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1_Office Theme</vt:lpstr>
      <vt:lpstr>3_Office Theme</vt:lpstr>
      <vt:lpstr>Supporting Patients and Families  in Pursuit of Compassion  </vt:lpstr>
      <vt:lpstr>PowerPoint Presentation</vt:lpstr>
      <vt:lpstr>Audience Reminders</vt:lpstr>
      <vt:lpstr>PowerPoint Presentation</vt:lpstr>
      <vt:lpstr>Today’s Speakers</vt:lpstr>
      <vt:lpstr>Randi Kaplan, LMSW</vt:lpstr>
      <vt:lpstr>The Caregiver Support Center at Montefiore Medical Center Bronx, NY</vt:lpstr>
      <vt:lpstr>Polling Question 1</vt:lpstr>
      <vt:lpstr>Pat Mastors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Anthropologists:  70 percent of  everything we learn is through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are sharing knowledge with each other </vt:lpstr>
      <vt:lpstr>PowerPoint Presentation</vt:lpstr>
      <vt:lpstr>PowerPoint Presentation</vt:lpstr>
      <vt:lpstr>Polling Question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Patients – all of us – are eager to reward visionaries who meet our needs. </vt:lpstr>
      <vt:lpstr>Questions &amp; Answers</vt:lpstr>
      <vt:lpstr>Thank you for participating in  today’s session.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Culture of Compassion Using Appreciative Inquiry</dc:title>
  <dc:creator>Microsoft Office User</dc:creator>
  <cp:lastModifiedBy>kkania@memberservicesllc.com</cp:lastModifiedBy>
  <cp:revision>45</cp:revision>
  <cp:lastPrinted>2018-11-26T20:48:08Z</cp:lastPrinted>
  <dcterms:created xsi:type="dcterms:W3CDTF">2017-10-25T01:34:27Z</dcterms:created>
  <dcterms:modified xsi:type="dcterms:W3CDTF">2018-11-27T16:34:57Z</dcterms:modified>
</cp:coreProperties>
</file>