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09" r:id="rId2"/>
    <p:sldMasterId id="2147483741" r:id="rId3"/>
  </p:sldMasterIdLst>
  <p:notesMasterIdLst>
    <p:notesMasterId r:id="rId38"/>
  </p:notesMasterIdLst>
  <p:handoutMasterIdLst>
    <p:handoutMasterId r:id="rId39"/>
  </p:handoutMasterIdLst>
  <p:sldIdLst>
    <p:sldId id="373" r:id="rId4"/>
    <p:sldId id="380" r:id="rId5"/>
    <p:sldId id="375" r:id="rId6"/>
    <p:sldId id="376" r:id="rId7"/>
    <p:sldId id="377" r:id="rId8"/>
    <p:sldId id="258" r:id="rId9"/>
    <p:sldId id="387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8" r:id="rId19"/>
    <p:sldId id="286" r:id="rId20"/>
    <p:sldId id="272" r:id="rId21"/>
    <p:sldId id="273" r:id="rId22"/>
    <p:sldId id="274" r:id="rId23"/>
    <p:sldId id="275" r:id="rId24"/>
    <p:sldId id="271" r:id="rId25"/>
    <p:sldId id="277" r:id="rId26"/>
    <p:sldId id="278" r:id="rId27"/>
    <p:sldId id="280" r:id="rId28"/>
    <p:sldId id="282" r:id="rId29"/>
    <p:sldId id="283" r:id="rId30"/>
    <p:sldId id="284" r:id="rId31"/>
    <p:sldId id="281" r:id="rId32"/>
    <p:sldId id="285" r:id="rId33"/>
    <p:sldId id="287" r:id="rId34"/>
    <p:sldId id="386" r:id="rId35"/>
    <p:sldId id="383" r:id="rId36"/>
    <p:sldId id="382" r:id="rId37"/>
  </p:sldIdLst>
  <p:sldSz cx="12188825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643"/>
  </p:normalViewPr>
  <p:slideViewPr>
    <p:cSldViewPr>
      <p:cViewPr varScale="1">
        <p:scale>
          <a:sx n="110" d="100"/>
          <a:sy n="110" d="100"/>
        </p:scale>
        <p:origin x="-348" y="-96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16"/>
    </p:cViewPr>
  </p:sorterViewPr>
  <p:notesViewPr>
    <p:cSldViewPr>
      <p:cViewPr varScale="1">
        <p:scale>
          <a:sx n="65" d="100"/>
          <a:sy n="65" d="100"/>
        </p:scale>
        <p:origin x="-3158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3024624082241107"/>
          <c:y val="0.16505428103443703"/>
          <c:w val="0.77234606082723489"/>
          <c:h val="0.690625436566507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Inpatient Stays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HCWW</c:v>
                </c:pt>
                <c:pt idx="1">
                  <c:v>Benchmark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</c:v>
                </c:pt>
                <c:pt idx="1">
                  <c:v>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5C-4DA3-8415-6814F9220A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024192"/>
        <c:axId val="150025728"/>
      </c:barChart>
      <c:catAx>
        <c:axId val="150024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0025728"/>
        <c:crosses val="autoZero"/>
        <c:auto val="1"/>
        <c:lblAlgn val="ctr"/>
        <c:lblOffset val="100"/>
        <c:noMultiLvlLbl val="0"/>
      </c:catAx>
      <c:valAx>
        <c:axId val="150025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0024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855603190599011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212463380417"/>
          <c:y val="0.15745270909131404"/>
          <c:w val="0.71322846032532305"/>
          <c:h val="0.6325808192164180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ED Visits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HCWW</c:v>
                </c:pt>
                <c:pt idx="1">
                  <c:v>Benchmark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46</c:v>
                </c:pt>
                <c:pt idx="1">
                  <c:v>172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EC6-4619-B091-FADE44291A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0058496"/>
        <c:axId val="150060032"/>
      </c:barChart>
      <c:catAx>
        <c:axId val="150058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0060032"/>
        <c:crosses val="autoZero"/>
        <c:auto val="1"/>
        <c:lblAlgn val="ctr"/>
        <c:lblOffset val="100"/>
        <c:noMultiLvlLbl val="0"/>
      </c:catAx>
      <c:valAx>
        <c:axId val="150060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0058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6725"/>
          </a:xfrm>
          <a:prstGeom prst="rect">
            <a:avLst/>
          </a:prstGeom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altLang="en-US" dirty="0"/>
              <a:t>SCHWARTZ CENTER WEBINAR SERIES – NOVEMBER 14, 2017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429001" y="76201"/>
            <a:ext cx="3038475" cy="466725"/>
          </a:xfrm>
          <a:prstGeom prst="rect">
            <a:avLst/>
          </a:prstGeom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en-US" altLang="en-US" dirty="0"/>
              <a:t>HANDOUT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5"/>
          </a:xfrm>
          <a:prstGeom prst="rect">
            <a:avLst/>
          </a:prstGeom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33801" y="8610601"/>
            <a:ext cx="3038475" cy="466725"/>
          </a:xfrm>
          <a:prstGeom prst="rect">
            <a:avLst/>
          </a:prstGeom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977CD40-A8CA-4629-9B60-8F0B49482F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4281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6725"/>
          </a:xfrm>
          <a:prstGeom prst="rect">
            <a:avLst/>
          </a:prstGeom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1"/>
            <a:ext cx="3038475" cy="466725"/>
          </a:xfrm>
          <a:prstGeom prst="rect">
            <a:avLst/>
          </a:prstGeom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C795412-27AF-44E1-AA3A-4990D31B6118}" type="datetimeFigureOut">
              <a:rPr lang="en-US" altLang="en-US"/>
              <a:pPr/>
              <a:t>5/4/2018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2050"/>
            <a:ext cx="55721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73575"/>
            <a:ext cx="5607050" cy="3660775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3038475" cy="466725"/>
          </a:xfrm>
          <a:prstGeom prst="rect">
            <a:avLst/>
          </a:prstGeom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6"/>
            <a:ext cx="3038475" cy="466725"/>
          </a:xfrm>
          <a:prstGeom prst="rect">
            <a:avLst/>
          </a:prstGeom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F6053FD-2D72-4AF2-B8DF-D32C1D48CA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07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053FD-2D72-4AF2-B8DF-D32C1D48CADD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2087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2050"/>
            <a:ext cx="557212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BC53E-241C-4D6D-9002-8A00DB435035}" type="slidenum">
              <a:rPr lang="en-US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713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131" y="4288433"/>
            <a:ext cx="9141619" cy="731501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840040" y="1334535"/>
            <a:ext cx="10393445" cy="2405449"/>
          </a:xfrm>
          <a:prstGeom prst="rect">
            <a:avLst/>
          </a:prstGeom>
          <a:solidFill>
            <a:schemeClr val="bg1"/>
          </a:solidFill>
          <a:ln w="76200">
            <a:solidFill>
              <a:srgbClr val="3D85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947111" y="1359048"/>
            <a:ext cx="10146068" cy="2387600"/>
          </a:xfrm>
        </p:spPr>
        <p:txBody>
          <a:bodyPr anchor="t" anchorCtr="0">
            <a:normAutofit/>
          </a:bodyPr>
          <a:lstStyle>
            <a:lvl1pPr algn="ctr">
              <a:defRPr sz="4500">
                <a:solidFill>
                  <a:srgbClr val="3D85C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7859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CE26-20BF-4596-BAD9-998A5952F57D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F9826-8A97-41C9-BD83-BAD47CCF5A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520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hwartz_covers1-wide_103015-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683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72" y="1424951"/>
            <a:ext cx="10146068" cy="2387600"/>
          </a:xfrm>
        </p:spPr>
        <p:txBody>
          <a:bodyPr anchor="t" anchorCtr="0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162" y="5326401"/>
            <a:ext cx="9141619" cy="731501"/>
          </a:xfrm>
        </p:spPr>
        <p:txBody>
          <a:bodyPr/>
          <a:lstStyle>
            <a:lvl1pPr marL="0" indent="0" algn="l">
              <a:buNone/>
              <a:defRPr sz="2400" i="1"/>
            </a:lvl1pPr>
            <a:lvl2pPr marL="456654" indent="0" algn="ctr">
              <a:buNone/>
              <a:defRPr sz="2000"/>
            </a:lvl2pPr>
            <a:lvl3pPr marL="913307" indent="0" algn="ctr">
              <a:buNone/>
              <a:defRPr sz="1800"/>
            </a:lvl3pPr>
            <a:lvl4pPr marL="1369960" indent="0" algn="ctr">
              <a:buNone/>
              <a:defRPr sz="1600"/>
            </a:lvl4pPr>
            <a:lvl5pPr marL="1826613" indent="0" algn="ctr">
              <a:buNone/>
              <a:defRPr sz="1600"/>
            </a:lvl5pPr>
            <a:lvl6pPr marL="2283266" indent="0" algn="ctr">
              <a:buNone/>
              <a:defRPr sz="1600"/>
            </a:lvl6pPr>
            <a:lvl7pPr marL="2739919" indent="0" algn="ctr">
              <a:buNone/>
              <a:defRPr sz="1600"/>
            </a:lvl7pPr>
            <a:lvl8pPr marL="3196572" indent="0" algn="ctr">
              <a:buNone/>
              <a:defRPr sz="1600"/>
            </a:lvl8pPr>
            <a:lvl9pPr marL="3653225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64216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7982" y="6356353"/>
            <a:ext cx="2742486" cy="365125"/>
          </a:xfrm>
          <a:prstGeom prst="rect">
            <a:avLst/>
          </a:prstGeom>
        </p:spPr>
        <p:txBody>
          <a:bodyPr lIns="91332" tIns="45666" rIns="91332" bIns="45666"/>
          <a:lstStyle/>
          <a:p>
            <a:pPr defTabSz="91330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7549" y="6356353"/>
            <a:ext cx="4113728" cy="365125"/>
          </a:xfrm>
          <a:prstGeom prst="rect">
            <a:avLst/>
          </a:prstGeom>
        </p:spPr>
        <p:txBody>
          <a:bodyPr lIns="91332" tIns="45666" rIns="91332" bIns="45666"/>
          <a:lstStyle/>
          <a:p>
            <a:pPr defTabSz="91330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Calibri"/>
                <a:ea typeface="+mn-ea"/>
              </a:rPr>
              <a:t>Compassion in 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8357" y="6356353"/>
            <a:ext cx="2742486" cy="365125"/>
          </a:xfrm>
          <a:prstGeom prst="rect">
            <a:avLst/>
          </a:prstGeom>
        </p:spPr>
        <p:txBody>
          <a:bodyPr lIns="91332" tIns="45666" rIns="91332" bIns="45666"/>
          <a:lstStyle/>
          <a:p>
            <a:pPr defTabSz="913307" eaLnBrk="1" fontAlgn="auto" hangingPunct="1">
              <a:spcBef>
                <a:spcPts val="0"/>
              </a:spcBef>
              <a:spcAft>
                <a:spcPts val="0"/>
              </a:spcAft>
            </a:pPr>
            <a:fld id="{39E2CA85-ACD8-4244-B4B3-45F43742B44E}" type="slidenum">
              <a:rPr lang="en-US">
                <a:solidFill>
                  <a:prstClr val="black"/>
                </a:solidFill>
                <a:latin typeface="Calibri"/>
                <a:ea typeface="+mn-ea"/>
              </a:rPr>
              <a:pPr defTabSz="91330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70931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Table of 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56654" indent="-456654">
              <a:buFont typeface="+mj-lt"/>
              <a:buAutoNum type="arabicPeriod"/>
              <a:defRPr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7982" y="6356353"/>
            <a:ext cx="2742486" cy="365125"/>
          </a:xfrm>
          <a:prstGeom prst="rect">
            <a:avLst/>
          </a:prstGeom>
        </p:spPr>
        <p:txBody>
          <a:bodyPr lIns="91332" tIns="45666" rIns="91332" bIns="45666"/>
          <a:lstStyle/>
          <a:p>
            <a:pPr defTabSz="91330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7549" y="6356353"/>
            <a:ext cx="4113728" cy="365125"/>
          </a:xfrm>
          <a:prstGeom prst="rect">
            <a:avLst/>
          </a:prstGeom>
        </p:spPr>
        <p:txBody>
          <a:bodyPr lIns="91332" tIns="45666" rIns="91332" bIns="45666"/>
          <a:lstStyle/>
          <a:p>
            <a:pPr defTabSz="91330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Calibri"/>
                <a:ea typeface="+mn-ea"/>
              </a:rPr>
              <a:t>Compassion in 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8357" y="6356353"/>
            <a:ext cx="2742486" cy="365125"/>
          </a:xfrm>
          <a:prstGeom prst="rect">
            <a:avLst/>
          </a:prstGeom>
        </p:spPr>
        <p:txBody>
          <a:bodyPr lIns="91332" tIns="45666" rIns="91332" bIns="45666"/>
          <a:lstStyle/>
          <a:p>
            <a:pPr defTabSz="913307" eaLnBrk="1" fontAlgn="auto" hangingPunct="1">
              <a:spcBef>
                <a:spcPts val="0"/>
              </a:spcBef>
              <a:spcAft>
                <a:spcPts val="0"/>
              </a:spcAft>
            </a:pPr>
            <a:fld id="{39E2CA85-ACD8-4244-B4B3-45F43742B44E}" type="slidenum">
              <a:rPr lang="en-US">
                <a:solidFill>
                  <a:prstClr val="black"/>
                </a:solidFill>
                <a:latin typeface="Calibri"/>
                <a:ea typeface="+mn-ea"/>
              </a:rPr>
              <a:pPr defTabSz="91330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76329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4" y="1709742"/>
            <a:ext cx="1051286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4" y="4589466"/>
            <a:ext cx="1051286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66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30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699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6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32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99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65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32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7982" y="6356353"/>
            <a:ext cx="2742486" cy="365125"/>
          </a:xfrm>
          <a:prstGeom prst="rect">
            <a:avLst/>
          </a:prstGeom>
        </p:spPr>
        <p:txBody>
          <a:bodyPr lIns="91332" tIns="45666" rIns="91332" bIns="45666"/>
          <a:lstStyle/>
          <a:p>
            <a:pPr defTabSz="91330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7549" y="6356353"/>
            <a:ext cx="4113728" cy="365125"/>
          </a:xfrm>
          <a:prstGeom prst="rect">
            <a:avLst/>
          </a:prstGeom>
        </p:spPr>
        <p:txBody>
          <a:bodyPr lIns="91332" tIns="45666" rIns="91332" bIns="45666"/>
          <a:lstStyle/>
          <a:p>
            <a:pPr defTabSz="91330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Calibri"/>
                <a:ea typeface="+mn-ea"/>
              </a:rPr>
              <a:t>Compassion in 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8357" y="6356353"/>
            <a:ext cx="2742486" cy="365125"/>
          </a:xfrm>
          <a:prstGeom prst="rect">
            <a:avLst/>
          </a:prstGeom>
        </p:spPr>
        <p:txBody>
          <a:bodyPr lIns="91332" tIns="45666" rIns="91332" bIns="45666"/>
          <a:lstStyle/>
          <a:p>
            <a:pPr defTabSz="913307" eaLnBrk="1" fontAlgn="auto" hangingPunct="1">
              <a:spcBef>
                <a:spcPts val="0"/>
              </a:spcBef>
              <a:spcAft>
                <a:spcPts val="0"/>
              </a:spcAft>
            </a:pPr>
            <a:fld id="{39E2CA85-ACD8-4244-B4B3-45F43742B44E}" type="slidenum">
              <a:rPr lang="en-US">
                <a:solidFill>
                  <a:prstClr val="black"/>
                </a:solidFill>
                <a:latin typeface="Calibri"/>
                <a:ea typeface="+mn-ea"/>
              </a:rPr>
              <a:pPr defTabSz="91330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51183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7982" y="6356353"/>
            <a:ext cx="2742486" cy="365125"/>
          </a:xfrm>
          <a:prstGeom prst="rect">
            <a:avLst/>
          </a:prstGeom>
        </p:spPr>
        <p:txBody>
          <a:bodyPr lIns="91332" tIns="45666" rIns="91332" bIns="45666"/>
          <a:lstStyle/>
          <a:p>
            <a:pPr defTabSz="91330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7549" y="6356353"/>
            <a:ext cx="4113728" cy="365125"/>
          </a:xfrm>
          <a:prstGeom prst="rect">
            <a:avLst/>
          </a:prstGeom>
        </p:spPr>
        <p:txBody>
          <a:bodyPr lIns="91332" tIns="45666" rIns="91332" bIns="45666"/>
          <a:lstStyle/>
          <a:p>
            <a:pPr defTabSz="91330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Calibri"/>
                <a:ea typeface="+mn-ea"/>
              </a:rPr>
              <a:t>Compassion in Action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08357" y="6356353"/>
            <a:ext cx="2742486" cy="365125"/>
          </a:xfrm>
          <a:prstGeom prst="rect">
            <a:avLst/>
          </a:prstGeom>
        </p:spPr>
        <p:txBody>
          <a:bodyPr lIns="91332" tIns="45666" rIns="91332" bIns="45666"/>
          <a:lstStyle/>
          <a:p>
            <a:pPr defTabSz="913307" eaLnBrk="1" fontAlgn="auto" hangingPunct="1">
              <a:spcBef>
                <a:spcPts val="0"/>
              </a:spcBef>
              <a:spcAft>
                <a:spcPts val="0"/>
              </a:spcAft>
            </a:pPr>
            <a:fld id="{39E2CA85-ACD8-4244-B4B3-45F43742B44E}" type="slidenum">
              <a:rPr lang="en-US">
                <a:solidFill>
                  <a:prstClr val="black"/>
                </a:solidFill>
                <a:latin typeface="Calibri"/>
                <a:ea typeface="+mn-ea"/>
              </a:rPr>
              <a:pPr defTabSz="91330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90305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79006" y="5453073"/>
            <a:ext cx="9141619" cy="731501"/>
          </a:xfrm>
        </p:spPr>
        <p:txBody>
          <a:bodyPr/>
          <a:lstStyle>
            <a:lvl1pPr marL="0" indent="0" algn="ctr">
              <a:buNone/>
              <a:defRPr sz="2400" b="1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i="0" dirty="0"/>
              <a:t>theschwartzcenter.org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840040" y="1334547"/>
            <a:ext cx="10393445" cy="2405449"/>
          </a:xfrm>
          <a:prstGeom prst="rect">
            <a:avLst/>
          </a:prstGeom>
          <a:solidFill>
            <a:schemeClr val="bg1"/>
          </a:solidFill>
          <a:ln w="76200">
            <a:solidFill>
              <a:srgbClr val="3D85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947121" y="1359048"/>
            <a:ext cx="10146068" cy="2387600"/>
          </a:xfrm>
        </p:spPr>
        <p:txBody>
          <a:bodyPr anchor="t" anchorCtr="0">
            <a:normAutofit/>
          </a:bodyPr>
          <a:lstStyle>
            <a:lvl1pPr algn="ctr">
              <a:defRPr sz="4500">
                <a:solidFill>
                  <a:srgbClr val="3D85C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8372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832" y="461269"/>
            <a:ext cx="10512862" cy="506744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7982" y="6356353"/>
            <a:ext cx="2742486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7549" y="6356353"/>
            <a:ext cx="4113728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Calibri"/>
              </a:rPr>
              <a:t>Compassion in Action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08357" y="6356353"/>
            <a:ext cx="2742486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9E2CA85-ACD8-4244-B4B3-45F43742B44E}" type="slidenum">
              <a:rPr 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6711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833" y="475283"/>
            <a:ext cx="10512862" cy="506744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4843" y="1597572"/>
            <a:ext cx="10512862" cy="423606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0699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832" y="461269"/>
            <a:ext cx="10512862" cy="506744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234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7982" y="6356353"/>
            <a:ext cx="2742486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7549" y="6356353"/>
            <a:ext cx="4113728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Calibri"/>
                <a:ea typeface="+mn-ea"/>
              </a:rPr>
              <a:t>Compassion in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08357" y="6356353"/>
            <a:ext cx="2742486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9E2CA85-ACD8-4244-B4B3-45F43742B44E}" type="slidenum">
              <a:rPr lang="en-US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75810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457200"/>
            <a:ext cx="3931213" cy="1600200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31"/>
            <a:ext cx="617059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69" y="2057403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7982" y="6356353"/>
            <a:ext cx="2742486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7549" y="6356353"/>
            <a:ext cx="4113728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Calibri"/>
                <a:ea typeface="+mn-ea"/>
              </a:rPr>
              <a:t>Compassion in Action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08357" y="6356353"/>
            <a:ext cx="2742486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9E2CA85-ACD8-4244-B4B3-45F43742B44E}" type="slidenum">
              <a:rPr lang="en-US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48965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457200"/>
            <a:ext cx="3931213" cy="1600200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1838" y="987431"/>
            <a:ext cx="617059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69" y="2057403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7982" y="6356353"/>
            <a:ext cx="2742486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7549" y="6356353"/>
            <a:ext cx="4113728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Calibri"/>
                <a:ea typeface="+mn-ea"/>
              </a:rPr>
              <a:t>Compassion in Action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08357" y="6356353"/>
            <a:ext cx="2742486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9E2CA85-ACD8-4244-B4B3-45F43742B44E}" type="slidenum">
              <a:rPr lang="en-US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58888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4843" y="1583562"/>
            <a:ext cx="10512862" cy="425008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7982" y="6356353"/>
            <a:ext cx="2742486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7549" y="6356353"/>
            <a:ext cx="4113728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Calibri"/>
                <a:ea typeface="+mn-ea"/>
              </a:rPr>
              <a:t>Compassion in 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8357" y="6356353"/>
            <a:ext cx="2742486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9E2CA85-ACD8-4244-B4B3-45F43742B44E}" type="slidenum">
              <a:rPr lang="en-US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13280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30" y="365140"/>
            <a:ext cx="2628215" cy="5811839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94" y="365140"/>
            <a:ext cx="7732286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7982" y="6356353"/>
            <a:ext cx="2742486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7549" y="6356353"/>
            <a:ext cx="4113728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Calibri"/>
                <a:ea typeface="+mn-ea"/>
              </a:rPr>
              <a:t>Compassion in 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8357" y="6356353"/>
            <a:ext cx="2742486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9E2CA85-ACD8-4244-B4B3-45F43742B44E}" type="slidenum">
              <a:rPr lang="en-US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49511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79006" y="5453073"/>
            <a:ext cx="9141619" cy="731501"/>
          </a:xfrm>
        </p:spPr>
        <p:txBody>
          <a:bodyPr/>
          <a:lstStyle>
            <a:lvl1pPr marL="0" indent="0" algn="ctr">
              <a:buNone/>
              <a:defRPr sz="2400" b="1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i="0" dirty="0"/>
              <a:t>theschwartzcenter.org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840040" y="1334535"/>
            <a:ext cx="10393445" cy="2405449"/>
          </a:xfrm>
          <a:prstGeom prst="rect">
            <a:avLst/>
          </a:prstGeom>
          <a:solidFill>
            <a:schemeClr val="bg1"/>
          </a:solidFill>
          <a:ln w="76200">
            <a:solidFill>
              <a:srgbClr val="3D85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947111" y="1359048"/>
            <a:ext cx="10146068" cy="2387600"/>
          </a:xfrm>
        </p:spPr>
        <p:txBody>
          <a:bodyPr anchor="t" anchorCtr="0">
            <a:normAutofit/>
          </a:bodyPr>
          <a:lstStyle>
            <a:lvl1pPr algn="ctr">
              <a:defRPr sz="4500">
                <a:solidFill>
                  <a:srgbClr val="3D85C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4760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hwartz_covers-wide_103015_inside-new-02-logo.jp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683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4843" y="195007"/>
            <a:ext cx="10512862" cy="506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4843" y="1020729"/>
            <a:ext cx="10512862" cy="4812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0356180" y="6193310"/>
            <a:ext cx="14811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B8C494D9-0274-4AA0-B1C8-8B0EFA1BC1C4}" type="slidenum">
              <a:rPr lang="en-US" sz="1200" b="1">
                <a:solidFill>
                  <a:prstClr val="white"/>
                </a:solidFill>
                <a:ea typeface="+mn-ea"/>
                <a:cs typeface="Arial" panose="020B0604020202020204" pitchFamily="34" charset="0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200" b="1" dirty="0">
              <a:solidFill>
                <a:prstClr val="white"/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979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760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3D85C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68C8C6"/>
        </a:buClr>
        <a:buFont typeface="Arial" panose="020B0604020202020204" pitchFamily="34" charset="0"/>
        <a:buChar char="•"/>
        <a:defRPr sz="22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8C8C6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8C8C6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8C8C6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8C8C6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hwartz_covers-wide_103015_inside-new-02-logo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683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4843" y="195007"/>
            <a:ext cx="10512862" cy="506744"/>
          </a:xfrm>
          <a:prstGeom prst="rect">
            <a:avLst/>
          </a:prstGeom>
        </p:spPr>
        <p:txBody>
          <a:bodyPr vert="horz" lIns="91332" tIns="45666" rIns="91332" bIns="45666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4843" y="1020728"/>
            <a:ext cx="10512862" cy="4812915"/>
          </a:xfrm>
          <a:prstGeom prst="rect">
            <a:avLst/>
          </a:prstGeom>
        </p:spPr>
        <p:txBody>
          <a:bodyPr vert="horz" lIns="91332" tIns="45666" rIns="91332" bIns="45666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0356184" y="6360308"/>
            <a:ext cx="1481173" cy="276890"/>
          </a:xfrm>
          <a:prstGeom prst="rect">
            <a:avLst/>
          </a:prstGeom>
          <a:noFill/>
        </p:spPr>
        <p:txBody>
          <a:bodyPr wrap="square" lIns="91332" tIns="45666" rIns="91332" bIns="45666" rtlCol="0">
            <a:spAutoFit/>
          </a:bodyPr>
          <a:lstStyle/>
          <a:p>
            <a:pPr algn="r" defTabSz="913307" eaLnBrk="1" fontAlgn="auto" hangingPunct="1">
              <a:spcBef>
                <a:spcPts val="0"/>
              </a:spcBef>
              <a:spcAft>
                <a:spcPts val="0"/>
              </a:spcAft>
            </a:pPr>
            <a:fld id="{B8C494D9-0274-4AA0-B1C8-8B0EFA1BC1C4}" type="slidenum">
              <a:rPr lang="en-US" sz="1200" b="1">
                <a:solidFill>
                  <a:prstClr val="white"/>
                </a:solidFill>
                <a:ea typeface="+mn-ea"/>
                <a:cs typeface="Arial" panose="020B0604020202020204" pitchFamily="34" charset="0"/>
              </a:rPr>
              <a:pPr algn="r" defTabSz="91330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200" b="1" dirty="0">
              <a:solidFill>
                <a:prstClr val="white"/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93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</p:sldLayoutIdLst>
  <p:hf hdr="0" ftr="0" dt="0"/>
  <p:txStyles>
    <p:titleStyle>
      <a:lvl1pPr algn="l" defTabSz="913307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3D85C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327" indent="-228327" algn="l" defTabSz="913307" rtl="0" eaLnBrk="1" latinLnBrk="0" hangingPunct="1">
        <a:lnSpc>
          <a:spcPct val="90000"/>
        </a:lnSpc>
        <a:spcBef>
          <a:spcPts val="1000"/>
        </a:spcBef>
        <a:buClr>
          <a:srgbClr val="68C8C6"/>
        </a:buClr>
        <a:buFont typeface="Arial" panose="020B0604020202020204" pitchFamily="34" charset="0"/>
        <a:buChar char="•"/>
        <a:defRPr sz="22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4980" indent="-228327" algn="l" defTabSz="913307" rtl="0" eaLnBrk="1" latinLnBrk="0" hangingPunct="1">
        <a:lnSpc>
          <a:spcPct val="90000"/>
        </a:lnSpc>
        <a:spcBef>
          <a:spcPts val="500"/>
        </a:spcBef>
        <a:buClr>
          <a:srgbClr val="68C8C6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1633" indent="-228327" algn="l" defTabSz="913307" rtl="0" eaLnBrk="1" latinLnBrk="0" hangingPunct="1">
        <a:lnSpc>
          <a:spcPct val="90000"/>
        </a:lnSpc>
        <a:spcBef>
          <a:spcPts val="500"/>
        </a:spcBef>
        <a:buClr>
          <a:srgbClr val="68C8C6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98286" indent="-228327" algn="l" defTabSz="913307" rtl="0" eaLnBrk="1" latinLnBrk="0" hangingPunct="1">
        <a:lnSpc>
          <a:spcPct val="90000"/>
        </a:lnSpc>
        <a:spcBef>
          <a:spcPts val="500"/>
        </a:spcBef>
        <a:buClr>
          <a:srgbClr val="68C8C6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4940" indent="-228327" algn="l" defTabSz="913307" rtl="0" eaLnBrk="1" latinLnBrk="0" hangingPunct="1">
        <a:lnSpc>
          <a:spcPct val="90000"/>
        </a:lnSpc>
        <a:spcBef>
          <a:spcPts val="500"/>
        </a:spcBef>
        <a:buClr>
          <a:srgbClr val="68C8C6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1594" indent="-228327" algn="l" defTabSz="9133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247" indent="-228327" algn="l" defTabSz="9133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899" indent="-228327" algn="l" defTabSz="9133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554" indent="-228327" algn="l" defTabSz="9133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54" algn="l" defTabSz="913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07" algn="l" defTabSz="913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60" algn="l" defTabSz="913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13" algn="l" defTabSz="913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266" algn="l" defTabSz="913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919" algn="l" defTabSz="913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572" algn="l" defTabSz="913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225" algn="l" defTabSz="913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hwartz_covers-wide_103015_inside-new-02-logo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683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4843" y="195007"/>
            <a:ext cx="10512862" cy="506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4843" y="1020729"/>
            <a:ext cx="10512862" cy="4812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0356180" y="6193310"/>
            <a:ext cx="14811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B8C494D9-0274-4AA0-B1C8-8B0EFA1BC1C4}" type="slidenum">
              <a:rPr lang="en-US" sz="1200" b="1">
                <a:solidFill>
                  <a:prstClr val="white"/>
                </a:solidFill>
                <a:cs typeface="Arial" panose="020B0604020202020204" pitchFamily="34" charset="0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2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56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9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3D85C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68C8C6"/>
        </a:buClr>
        <a:buFont typeface="Arial" panose="020B0604020202020204" pitchFamily="34" charset="0"/>
        <a:buChar char="•"/>
        <a:defRPr sz="22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8C8C6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8C8C6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8C8C6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8C8C6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SJWDw197wk&amp;feature=youtu.b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4801" y="1735017"/>
            <a:ext cx="10294616" cy="1516912"/>
          </a:xfrm>
        </p:spPr>
        <p:txBody>
          <a:bodyPr>
            <a:normAutofit/>
          </a:bodyPr>
          <a:lstStyle/>
          <a:p>
            <a:r>
              <a:rPr lang="en-US" sz="4400" dirty="0"/>
              <a:t>Stories of Compassion: Caring for People Experiencing Homelessness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4438" y="4114801"/>
            <a:ext cx="9141619" cy="1283245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Compassion in Action </a:t>
            </a:r>
            <a:r>
              <a:rPr lang="en-US" b="1" i="0" dirty="0"/>
              <a:t>Webinar</a:t>
            </a:r>
            <a:r>
              <a:rPr lang="en-US" b="1" dirty="0"/>
              <a:t> </a:t>
            </a:r>
            <a:r>
              <a:rPr lang="en-US" b="1" i="0" dirty="0"/>
              <a:t>Series</a:t>
            </a:r>
          </a:p>
          <a:p>
            <a:pPr algn="ctr"/>
            <a:r>
              <a:rPr lang="en-US" i="0" dirty="0"/>
              <a:t>May 7, 2018</a:t>
            </a:r>
          </a:p>
        </p:txBody>
      </p:sp>
    </p:spTree>
    <p:extLst>
      <p:ext uri="{BB962C8B-B14F-4D97-AF65-F5344CB8AC3E}">
        <p14:creationId xmlns:p14="http://schemas.microsoft.com/office/powerpoint/2010/main" val="2739464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Homelessness &amp; Health Care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Over-reliance on ER’s</a:t>
            </a: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Inability to connect the dots</a:t>
            </a: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Having insurance and a PCP isn’t enough</a:t>
            </a: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Too many holes in safety net</a:t>
            </a: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Despite Boston’s wealth of resources, cost of care for poor and homeless is enormous</a:t>
            </a:r>
          </a:p>
          <a:p>
            <a:pPr marL="0" indent="0">
              <a:buNone/>
            </a:pP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Closing the gaps: Bridge care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6922956-B40B-B44E-BB1F-186311F15852}"/>
              </a:ext>
            </a:extLst>
          </p:cNvPr>
          <p:cNvSpPr txBox="1"/>
          <p:nvPr/>
        </p:nvSpPr>
        <p:spPr>
          <a:xfrm>
            <a:off x="7477894" y="6248400"/>
            <a:ext cx="2667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(c) HCWW 2018/all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270549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 Determinants of Health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are the realities?</a:t>
            </a:r>
          </a:p>
          <a:p>
            <a:pPr lvl="1"/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Housing</a:t>
            </a:r>
          </a:p>
          <a:p>
            <a:pPr marL="457200" lvl="1" indent="0">
              <a:buNone/>
            </a:pP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Food sources</a:t>
            </a:r>
          </a:p>
          <a:p>
            <a:pPr marL="457200" lvl="1" indent="0">
              <a:buNone/>
            </a:pP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Personal safety</a:t>
            </a:r>
          </a:p>
          <a:p>
            <a:pPr marL="457200" lvl="1" indent="0">
              <a:buNone/>
            </a:pP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Transportation</a:t>
            </a:r>
          </a:p>
          <a:p>
            <a:pPr marL="457200" lvl="1" indent="0">
              <a:buNone/>
            </a:pP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 for connecting the dots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B5A15CE-DCBE-3440-8CC6-15B7EB1B1DF0}"/>
              </a:ext>
            </a:extLst>
          </p:cNvPr>
          <p:cNvSpPr txBox="1"/>
          <p:nvPr/>
        </p:nvSpPr>
        <p:spPr>
          <a:xfrm>
            <a:off x="7477894" y="6248400"/>
            <a:ext cx="2667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(c) HCWW 2018/all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1726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212" y="457200"/>
            <a:ext cx="4114089" cy="548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0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urch ste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6412" y="762000"/>
            <a:ext cx="64516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012" y="9906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975076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8713" b="8713"/>
          <a:stretch>
            <a:fillRect/>
          </a:stretch>
        </p:blipFill>
        <p:spPr>
          <a:xfrm>
            <a:off x="2360612" y="838200"/>
            <a:ext cx="8031892" cy="4953000"/>
          </a:xfrm>
        </p:spPr>
      </p:pic>
    </p:spTree>
    <p:extLst>
      <p:ext uri="{BB962C8B-B14F-4D97-AF65-F5344CB8AC3E}">
        <p14:creationId xmlns:p14="http://schemas.microsoft.com/office/powerpoint/2010/main" val="1492094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HCWW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A Community-Based </a:t>
            </a:r>
            <a:r>
              <a:rPr lang="en-US" sz="3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Care 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Team “Bridge care” for Homeless Women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Walk-in clinical services embedded in safe “touch-down” locations for homeless women</a:t>
            </a:r>
          </a:p>
          <a:p>
            <a:pPr lvl="1"/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 service intersection points: shelters/streets/soup kitchens/safe houses</a:t>
            </a: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Predictable schedules to encourage walk-ins</a:t>
            </a: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Elimination of fees, co-pays, bureaucratic hurdles</a:t>
            </a: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Connect clients with mainstream caregivers and agencies</a:t>
            </a: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 as a communications hub</a:t>
            </a:r>
          </a:p>
          <a:p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Personal, caring, unhurried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9563228-AC76-F648-9CBC-7294E1F2D703}"/>
              </a:ext>
            </a:extLst>
          </p:cNvPr>
          <p:cNvSpPr txBox="1"/>
          <p:nvPr/>
        </p:nvSpPr>
        <p:spPr>
          <a:xfrm>
            <a:off x="7477894" y="6248400"/>
            <a:ext cx="2667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(c) HCWW 2018/all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303696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HCWW: Community-Based Care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Acute/urgent care, chronic disease management</a:t>
            </a: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Referrals</a:t>
            </a: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On-site testing, asthma treatment, DM care/education, wound care, foot care</a:t>
            </a: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Community Health Workers/personal accompaniment</a:t>
            </a: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OTC meds and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Rxs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Care teams in women’s, families and DV shelters</a:t>
            </a: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Unhurried, no time limits</a:t>
            </a:r>
          </a:p>
          <a:p>
            <a:pPr marL="0" indent="0">
              <a:buNone/>
            </a:pP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Robust medical education program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908B476-E1A2-EF42-B25A-1B6FE65942BC}"/>
              </a:ext>
            </a:extLst>
          </p:cNvPr>
          <p:cNvSpPr txBox="1"/>
          <p:nvPr/>
        </p:nvSpPr>
        <p:spPr>
          <a:xfrm>
            <a:off x="7477894" y="6248400"/>
            <a:ext cx="2667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(c) HCWW 2018/all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105912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412" y="685800"/>
            <a:ext cx="7391400" cy="488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279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utside WL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1612" y="304800"/>
            <a:ext cx="7391400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7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58601" y="4904239"/>
            <a:ext cx="5871623" cy="692152"/>
          </a:xfrm>
          <a:prstGeom prst="rect">
            <a:avLst/>
          </a:prstGeom>
          <a:noFill/>
        </p:spPr>
        <p:txBody>
          <a:bodyPr wrap="square" lIns="91098" tIns="45549" rIns="91098" bIns="45549" rtlCol="0">
            <a:spAutoFit/>
          </a:bodyPr>
          <a:lstStyle/>
          <a:p>
            <a:pPr algn="ctr" defTabSz="91094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ea typeface="+mn-ea"/>
                <a:cs typeface="Arial" pitchFamily="34" charset="0"/>
              </a:rPr>
              <a:t>Stephanie Adler Yuan</a:t>
            </a:r>
          </a:p>
          <a:p>
            <a:pPr algn="ctr" defTabSz="91094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ea typeface="+mn-ea"/>
                <a:cs typeface="Arial" pitchFamily="34" charset="0"/>
              </a:rPr>
              <a:t>Director, Education &amp; Training</a:t>
            </a:r>
          </a:p>
          <a:p>
            <a:pPr algn="ctr" defTabSz="91094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black"/>
                </a:solidFill>
                <a:ea typeface="+mn-ea"/>
                <a:cs typeface="Arial" pitchFamily="34" charset="0"/>
              </a:rPr>
              <a:t>The Schwartz Center for Compassionate Healthcare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735640" y="609561"/>
            <a:ext cx="2650362" cy="506744"/>
          </a:xfrm>
          <a:prstGeom prst="rect">
            <a:avLst/>
          </a:prstGeom>
        </p:spPr>
        <p:txBody>
          <a:bodyPr vert="horz" lIns="91098" tIns="45549" rIns="91098" bIns="45549" rtlCol="0" anchor="ctr">
            <a:normAutofit fontScale="97500"/>
          </a:bodyPr>
          <a:lstStyle/>
          <a:p>
            <a:pPr algn="ctr" defTabSz="910941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3D85C6"/>
                </a:solidFill>
                <a:ea typeface="+mn-ea"/>
                <a:cs typeface="Arial" panose="020B0604020202020204" pitchFamily="34" charset="0"/>
              </a:rPr>
              <a:t>Moderator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612" y="1323235"/>
            <a:ext cx="2133600" cy="306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380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N getting foot mass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0812" y="304800"/>
            <a:ext cx="479298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0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utrition teaching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6412" y="304800"/>
            <a:ext cx="7239000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07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HCWW: Community-Based </a:t>
            </a:r>
            <a:r>
              <a:rPr lang="en-US" sz="3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Field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5812" y="1295401"/>
            <a:ext cx="8229600" cy="4525963"/>
          </a:xfrm>
        </p:spPr>
        <p:txBody>
          <a:bodyPr>
            <a:normAutofit/>
          </a:bodyPr>
          <a:lstStyle/>
          <a:p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Community health workers and nurses </a:t>
            </a:r>
          </a:p>
          <a:p>
            <a:pPr lvl="1"/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Care coordination, housing, benefits, accompaniment, home visits—addressing SDOH</a:t>
            </a:r>
          </a:p>
          <a:p>
            <a:pPr marL="457200" lvl="1" indent="0">
              <a:buNone/>
            </a:pP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Bridges to Elders</a:t>
            </a:r>
          </a:p>
          <a:p>
            <a:pPr lvl="1"/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Women 60 and older</a:t>
            </a:r>
          </a:p>
          <a:p>
            <a:pPr marL="0" indent="0">
              <a:buNone/>
            </a:pP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Bridges to Moms</a:t>
            </a:r>
          </a:p>
          <a:p>
            <a:pPr lvl="1"/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Women pregnant and post-partum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69EF2AB-5382-D84C-9C02-A5D42AC9AF33}"/>
              </a:ext>
            </a:extLst>
          </p:cNvPr>
          <p:cNvSpPr txBox="1"/>
          <p:nvPr/>
        </p:nvSpPr>
        <p:spPr>
          <a:xfrm>
            <a:off x="7477894" y="6248400"/>
            <a:ext cx="2667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(c) HCWW 2018/all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849825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r. Diane 01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812" y="228600"/>
            <a:ext cx="7448734" cy="55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51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X:\Photos\MHWW Ellen O New Apt. Aug. 2014\Ellen O MHWW Client  New Apart. August 2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812" y="533400"/>
            <a:ext cx="3878891" cy="517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99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112" y="274638"/>
            <a:ext cx="4940300" cy="1143000"/>
          </a:xfrm>
        </p:spPr>
        <p:txBody>
          <a:bodyPr>
            <a:normAutofit/>
          </a:bodyPr>
          <a:lstStyle/>
          <a:p>
            <a:r>
              <a:rPr lang="en-US" dirty="0"/>
              <a:t>                   Cost Savings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4449" y="1563688"/>
            <a:ext cx="4040188" cy="639762"/>
          </a:xfrm>
        </p:spPr>
        <p:txBody>
          <a:bodyPr/>
          <a:lstStyle/>
          <a:p>
            <a:r>
              <a:rPr lang="en-US" dirty="0"/>
              <a:t>86 % drop in ED Visits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2538" y="1535113"/>
            <a:ext cx="4333875" cy="639762"/>
          </a:xfrm>
        </p:spPr>
        <p:txBody>
          <a:bodyPr/>
          <a:lstStyle/>
          <a:p>
            <a:r>
              <a:rPr lang="en-US" dirty="0"/>
              <a:t>77 % drop in Inpatient Stays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/>
          </p:nvPr>
        </p:nvGraphicFramePr>
        <p:xfrm>
          <a:off x="6332538" y="23399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6"/>
          <p:cNvGraphicFramePr>
            <a:graphicFrameLocks/>
          </p:cNvGraphicFramePr>
          <p:nvPr>
            <p:extLst/>
          </p:nvPr>
        </p:nvGraphicFramePr>
        <p:xfrm>
          <a:off x="1852613" y="2441575"/>
          <a:ext cx="4391025" cy="4116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33BE1FF-312A-4B42-8F42-8D898D3FBA98}"/>
              </a:ext>
            </a:extLst>
          </p:cNvPr>
          <p:cNvSpPr txBox="1"/>
          <p:nvPr/>
        </p:nvSpPr>
        <p:spPr>
          <a:xfrm>
            <a:off x="7477894" y="6248400"/>
            <a:ext cx="2667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(c) HCWW 2018/all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3688115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98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12" y="838202"/>
            <a:ext cx="6330466" cy="47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10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812" y="304800"/>
            <a:ext cx="4476750" cy="59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701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812" y="304800"/>
            <a:ext cx="3300413" cy="586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68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Bridges to Moms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612" y="1417638"/>
            <a:ext cx="8229600" cy="5135562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Partnership between HCWW and BWH</a:t>
            </a:r>
          </a:p>
          <a:p>
            <a:pPr marL="0" indent="0">
              <a:buNone/>
            </a:pP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80% prenatal clinic attendance</a:t>
            </a: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Shorter NICU stays </a:t>
            </a: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90% NICU visit/call—maternal bonding, less foster care</a:t>
            </a: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Stable housing: 10% to 61%</a:t>
            </a: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cab vouchers</a:t>
            </a: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meal vouchers</a:t>
            </a: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92% birth control</a:t>
            </a: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91% connected to PCP</a:t>
            </a: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Self actualization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7F61235-7377-4243-A50F-834E3F3D5D57}"/>
              </a:ext>
            </a:extLst>
          </p:cNvPr>
          <p:cNvSpPr txBox="1"/>
          <p:nvPr/>
        </p:nvSpPr>
        <p:spPr>
          <a:xfrm>
            <a:off x="7477894" y="6248400"/>
            <a:ext cx="2667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(c) HCWW 2018/all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757928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Audience Reminders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84843" y="1611589"/>
            <a:ext cx="10512862" cy="4222053"/>
          </a:xfrm>
        </p:spPr>
        <p:txBody>
          <a:bodyPr/>
          <a:lstStyle/>
          <a:p>
            <a:r>
              <a:rPr lang="en-US" dirty="0"/>
              <a:t>This webinar is funded in part by a donation in memory of Julian and Eunice Cohen.</a:t>
            </a:r>
          </a:p>
          <a:p>
            <a:r>
              <a:rPr lang="en-US" dirty="0"/>
              <a:t>You may submit a question by typing it into the Question and Answer pane at the right of your screen at any time.</a:t>
            </a:r>
          </a:p>
          <a:p>
            <a:r>
              <a:rPr lang="en-US" dirty="0" smtClean="0"/>
              <a:t>We </a:t>
            </a:r>
            <a:r>
              <a:rPr lang="en-US" dirty="0"/>
              <a:t>value your feedback! Please complete our electronic survey following the webinar.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7632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2" y="152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Future of Medical Care </a:t>
            </a:r>
            <a:b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Vulnerable Populations: </a:t>
            </a:r>
            <a:b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212" y="1371600"/>
            <a:ext cx="7772400" cy="4572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Care delivery in multiple patient-centered and patient-selected locations with an embedded Community-Based Care Team as facilitator, communicator, and coordinator between:</a:t>
            </a:r>
          </a:p>
          <a:p>
            <a:pPr lvl="1"/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Shelters</a:t>
            </a:r>
          </a:p>
          <a:p>
            <a:pPr lvl="1"/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Hospitals</a:t>
            </a:r>
          </a:p>
          <a:p>
            <a:pPr lvl="1"/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Community Health Centers, PCPs</a:t>
            </a:r>
          </a:p>
          <a:p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Community-Based Field teams address SDOH </a:t>
            </a:r>
          </a:p>
          <a:p>
            <a:pPr lvl="1"/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Personal accompaniment</a:t>
            </a:r>
          </a:p>
          <a:p>
            <a:pPr marL="457200" lvl="1" indent="0">
              <a:buNone/>
            </a:pP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Changing health outcomes for vulnerable women personally and compassionately</a:t>
            </a:r>
          </a:p>
          <a:p>
            <a:pPr marL="0" indent="0">
              <a:buNone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BAF9028-6520-3A48-9289-F4FF0FA261F1}"/>
              </a:ext>
            </a:extLst>
          </p:cNvPr>
          <p:cNvSpPr txBox="1"/>
          <p:nvPr/>
        </p:nvSpPr>
        <p:spPr>
          <a:xfrm>
            <a:off x="7477894" y="6248400"/>
            <a:ext cx="2667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(c) HCWW 2018/all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5126706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Personal stories</a:t>
            </a:r>
          </a:p>
        </p:txBody>
      </p:sp>
      <p:pic>
        <p:nvPicPr>
          <p:cNvPr id="1028" name="Picture 4" descr="H:\Women of Means\WOM Photos\WLP Mothers Day May 11 2003\107-0788_IM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849" y="1295400"/>
            <a:ext cx="518112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79612" y="1600201"/>
            <a:ext cx="8229600" cy="4343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2770826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1" y="475283"/>
            <a:ext cx="10061283" cy="506744"/>
          </a:xfrm>
        </p:spPr>
        <p:txBody>
          <a:bodyPr>
            <a:normAutofit/>
          </a:bodyPr>
          <a:lstStyle/>
          <a:p>
            <a:r>
              <a:rPr lang="en-US" dirty="0"/>
              <a:t>Meet Gerry Mullin, RN</a:t>
            </a:r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="" xmlns:a16="http://schemas.microsoft.com/office/drawing/2014/main" id="{0D8681C4-4880-FD4F-A894-714D61B90D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612" y="1143000"/>
            <a:ext cx="6002904" cy="475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614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12589" y="461269"/>
            <a:ext cx="10771105" cy="50674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Questions &amp; Answers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52774" y="4114800"/>
            <a:ext cx="3809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cs typeface="Arial" pitchFamily="34" charset="0"/>
              </a:rPr>
              <a:t>Beth Lown, MD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black"/>
                </a:solidFill>
                <a:cs typeface="Arial" pitchFamily="34" charset="0"/>
              </a:rPr>
              <a:t>Medical Director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black"/>
                </a:solidFill>
                <a:cs typeface="Arial" pitchFamily="34" charset="0"/>
              </a:rPr>
              <a:t>The Schwartz Center for Compassionate Healthcare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5095678"/>
            <a:ext cx="121888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Type your questions in the Questions Pane on your screen at any time.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812" y="1295400"/>
            <a:ext cx="1905765" cy="2807208"/>
          </a:xfrm>
        </p:spPr>
      </p:pic>
      <p:sp>
        <p:nvSpPr>
          <p:cNvPr id="2" name="Rectangle 1"/>
          <p:cNvSpPr/>
          <p:nvPr/>
        </p:nvSpPr>
        <p:spPr>
          <a:xfrm>
            <a:off x="227011" y="4123275"/>
            <a:ext cx="4114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  <a:cs typeface="Arial" pitchFamily="34" charset="0"/>
              </a:rPr>
              <a:t>Roseanna Means, MD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black"/>
                </a:solidFill>
                <a:cs typeface="Arial" pitchFamily="34" charset="0"/>
              </a:rPr>
              <a:t>Brigham &amp; Women’s Hospital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black"/>
                </a:solidFill>
                <a:cs typeface="Arial" pitchFamily="34" charset="0"/>
              </a:rPr>
              <a:t>Founder and President, Health Care Without Walls</a:t>
            </a:r>
          </a:p>
        </p:txBody>
      </p:sp>
      <p:sp>
        <p:nvSpPr>
          <p:cNvPr id="7" name="Rectangle 6"/>
          <p:cNvSpPr/>
          <p:nvPr/>
        </p:nvSpPr>
        <p:spPr>
          <a:xfrm>
            <a:off x="4646612" y="4114799"/>
            <a:ext cx="3106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  <a:cs typeface="Arial" pitchFamily="34" charset="0"/>
              </a:rPr>
              <a:t>Gerry Mullin, RN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black"/>
                </a:solidFill>
                <a:cs typeface="Arial" pitchFamily="34" charset="0"/>
              </a:rPr>
              <a:t>Formerly of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black"/>
                </a:solidFill>
                <a:cs typeface="Arial" pitchFamily="34" charset="0"/>
              </a:rPr>
              <a:t>Boston Healthcare for the Homeless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372" y="1371600"/>
            <a:ext cx="2148840" cy="2686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012" y="1319009"/>
            <a:ext cx="2057400" cy="278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1033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9456" y="1905000"/>
            <a:ext cx="10409914" cy="1545021"/>
          </a:xfrm>
        </p:spPr>
        <p:txBody>
          <a:bodyPr>
            <a:normAutofit/>
          </a:bodyPr>
          <a:lstStyle/>
          <a:p>
            <a:r>
              <a:rPr lang="en-US" sz="3200" dirty="0"/>
              <a:t>Thank you for participating in </a:t>
            </a:r>
            <a:br>
              <a:rPr lang="en-US" sz="3200" dirty="0"/>
            </a:br>
            <a:r>
              <a:rPr lang="en-US" sz="3200" dirty="0"/>
              <a:t>today’s session.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2589" y="3854641"/>
            <a:ext cx="10462073" cy="1008689"/>
          </a:xfrm>
        </p:spPr>
        <p:txBody>
          <a:bodyPr>
            <a:normAutofit/>
          </a:bodyPr>
          <a:lstStyle/>
          <a:p>
            <a:r>
              <a:rPr lang="en-US" sz="2600" dirty="0"/>
              <a:t>Please take a moment to complete the</a:t>
            </a:r>
          </a:p>
          <a:p>
            <a:r>
              <a:rPr lang="en-US" sz="2600" dirty="0"/>
              <a:t>electronic survey upon exiting today’s program</a:t>
            </a:r>
            <a:r>
              <a:rPr lang="en-US" dirty="0"/>
              <a:t>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5031878"/>
            <a:ext cx="12188825" cy="1664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8C8C6"/>
              </a:buClr>
              <a:buFont typeface="Arial" panose="020B0604020202020204" pitchFamily="34" charset="0"/>
              <a:buNone/>
              <a:defRPr/>
            </a:pPr>
            <a:r>
              <a:rPr lang="en-US" sz="1600" i="1" dirty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Visit</a:t>
            </a: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 theschwartzcenter.org </a:t>
            </a:r>
            <a:r>
              <a:rPr lang="en-US" sz="1600" i="1" dirty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for more details or to register for a future session. </a:t>
            </a:r>
          </a:p>
          <a:p>
            <a:pPr marL="228600" indent="-228600"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8C8C6"/>
              </a:buClr>
              <a:buFont typeface="Arial" panose="020B0604020202020204" pitchFamily="34" charset="0"/>
              <a:buNone/>
              <a:defRPr/>
            </a:pPr>
            <a:r>
              <a:rPr lang="en-US" sz="1600" i="1" dirty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Look for our webinar email invitations and share them with your friends!</a:t>
            </a:r>
          </a:p>
          <a:p>
            <a:pPr marL="228600" indent="-228600"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8C8C6"/>
              </a:buClr>
              <a:buFont typeface="Arial" panose="020B0604020202020204" pitchFamily="34" charset="0"/>
              <a:buNone/>
              <a:defRPr/>
            </a:pPr>
            <a:endParaRPr lang="en-US" sz="2200" dirty="0">
              <a:solidFill>
                <a:prstClr val="black">
                  <a:lumMod val="65000"/>
                  <a:lumOff val="3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645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64516" y="4994448"/>
            <a:ext cx="391061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ea typeface="+mn-ea"/>
                <a:cs typeface="Arial" pitchFamily="34" charset="0"/>
              </a:rPr>
              <a:t>Beth Lown, MD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ea typeface="+mn-ea"/>
                <a:cs typeface="Arial" pitchFamily="34" charset="0"/>
              </a:rPr>
              <a:t>Medical Director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black"/>
                </a:solidFill>
                <a:ea typeface="+mn-ea"/>
                <a:cs typeface="Arial" pitchFamily="34" charset="0"/>
              </a:rPr>
              <a:t>The Schwartz Center for Compassionate Healthcare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755593" y="495347"/>
            <a:ext cx="2650360" cy="506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200" b="1" dirty="0">
                <a:solidFill>
                  <a:srgbClr val="3D85C6"/>
                </a:solidFill>
                <a:ea typeface="+mn-ea"/>
                <a:cs typeface="Arial" panose="020B0604020202020204" pitchFamily="34" charset="0"/>
              </a:rPr>
              <a:t>Host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058" y="1371600"/>
            <a:ext cx="2341528" cy="344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142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Today’s Speakers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88AAEF71-790C-C44F-8079-79556F1EBD1E}"/>
              </a:ext>
            </a:extLst>
          </p:cNvPr>
          <p:cNvGrpSpPr/>
          <p:nvPr/>
        </p:nvGrpSpPr>
        <p:grpSpPr>
          <a:xfrm>
            <a:off x="1414936" y="1219200"/>
            <a:ext cx="9358952" cy="4267200"/>
            <a:chOff x="1307460" y="1219200"/>
            <a:chExt cx="9358952" cy="4267200"/>
          </a:xfrm>
        </p:grpSpPr>
        <p:sp>
          <p:nvSpPr>
            <p:cNvPr id="9" name="Rectangle 8"/>
            <p:cNvSpPr/>
            <p:nvPr/>
          </p:nvSpPr>
          <p:spPr>
            <a:xfrm>
              <a:off x="6284562" y="4747736"/>
              <a:ext cx="4381849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prstClr val="black"/>
                  </a:solidFill>
                  <a:latin typeface="Calibri"/>
                  <a:ea typeface="+mn-ea"/>
                </a:rPr>
                <a:t>Gerry Mullin, RN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/>
                <a:t>Formerly of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/>
                <a:t>Boston Healthcare for the Homeless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B703B205-2060-0A45-9EEC-DF61F918B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4144" y="1243012"/>
              <a:ext cx="2762309" cy="345288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2753E334-44B6-7347-848A-BD07C43DA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4563" y="1219200"/>
              <a:ext cx="4381849" cy="347286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A7BD38B3-8FED-3949-822F-7CDD5472853D}"/>
                </a:ext>
              </a:extLst>
            </p:cNvPr>
            <p:cNvSpPr/>
            <p:nvPr/>
          </p:nvSpPr>
          <p:spPr>
            <a:xfrm>
              <a:off x="1307460" y="4741822"/>
              <a:ext cx="497710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prstClr val="black"/>
                  </a:solidFill>
                  <a:latin typeface="Calibri"/>
                  <a:ea typeface="+mn-ea"/>
                </a:rPr>
                <a:t>Roseanna Means, MD</a:t>
              </a:r>
            </a:p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/>
                <a:t>Brigham &amp; Women’s Hospital</a:t>
              </a:r>
            </a:p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/>
                <a:t>Founder and President, Health Care Without Walls</a:t>
              </a:r>
              <a:endParaRPr lang="en-US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2427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Caring for People Experiencing Homelessness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612" y="3416640"/>
            <a:ext cx="4740860" cy="8777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886" y="2057400"/>
            <a:ext cx="3086311" cy="10544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15889" y="6554470"/>
            <a:ext cx="2667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(c) HCWW 2018/all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621280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Health Care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18% of GDP</a:t>
            </a: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Chronic disease treatment = 75% of expenses</a:t>
            </a: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Aging population</a:t>
            </a: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out of pocket costs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15889" y="6554470"/>
            <a:ext cx="2667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(c) HCWW 2018/all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51529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Hunger &amp; Homelessness--USA</a:t>
            </a:r>
            <a:b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(2014 report)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5294" y="1301405"/>
            <a:ext cx="8229600" cy="4419600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Poverty rate 14% (43 million)</a:t>
            </a: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 in requests for emergency food assistance (27% unmet, in many cases food portions were reduced to meet demand)</a:t>
            </a: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Homelessness is increasing</a:t>
            </a:r>
          </a:p>
          <a:p>
            <a:pPr lvl="1"/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0.5-1.0 million homeless; 63% singles, 37% families (Point-in-time)</a:t>
            </a:r>
          </a:p>
          <a:p>
            <a:pPr lvl="1"/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Families, elders worst hit (&gt;50% &gt; 50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lvl="1"/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2.5 million children homeless</a:t>
            </a:r>
          </a:p>
          <a:p>
            <a:pPr lvl="1"/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Lack of affordable housing = #1</a:t>
            </a:r>
          </a:p>
          <a:p>
            <a:pPr lvl="1"/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22% of requests for emergency shelter unmet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77894" y="6248400"/>
            <a:ext cx="2667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(c) HCWW 2018/all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950983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Hunger &amp; Homelessness--Boston</a:t>
            </a:r>
            <a:b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(2017 report)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Nearly 7,000 homeless in Boston</a:t>
            </a: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Numbers rising</a:t>
            </a: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Increasing # of Older Women and Families </a:t>
            </a: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&gt;25% of requests for emergency shelter are unmet </a:t>
            </a: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Women under-counted</a:t>
            </a:r>
          </a:p>
          <a:p>
            <a:pPr lvl="1"/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Census counts only sheltered, transitional, not doubled up, DV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BD74A1A-2282-704D-9850-EE4D2BDEDAE3}"/>
              </a:ext>
            </a:extLst>
          </p:cNvPr>
          <p:cNvSpPr txBox="1"/>
          <p:nvPr/>
        </p:nvSpPr>
        <p:spPr>
          <a:xfrm>
            <a:off x="7477894" y="6248400"/>
            <a:ext cx="2667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(c) HCWW 2018/all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12632351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815</Words>
  <Application>Microsoft Office PowerPoint</Application>
  <PresentationFormat>Custom</PresentationFormat>
  <Paragraphs>153</Paragraphs>
  <Slides>34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1_Office Theme</vt:lpstr>
      <vt:lpstr>4_Office Theme</vt:lpstr>
      <vt:lpstr>3_Office Theme</vt:lpstr>
      <vt:lpstr>Stories of Compassion: Caring for People Experiencing Homelessness</vt:lpstr>
      <vt:lpstr>PowerPoint Presentation</vt:lpstr>
      <vt:lpstr>Audience Reminders</vt:lpstr>
      <vt:lpstr>PowerPoint Presentation</vt:lpstr>
      <vt:lpstr>Today’s Speakers</vt:lpstr>
      <vt:lpstr>Caring for People Experiencing Homelessness</vt:lpstr>
      <vt:lpstr>US Health Care Costs</vt:lpstr>
      <vt:lpstr>Hunger &amp; Homelessness--USA (2014 report)</vt:lpstr>
      <vt:lpstr>Hunger &amp; Homelessness--Boston (2017 report)</vt:lpstr>
      <vt:lpstr>Homelessness &amp; Health Care Costs</vt:lpstr>
      <vt:lpstr>Social Determinants of Health</vt:lpstr>
      <vt:lpstr>PowerPoint Presentation</vt:lpstr>
      <vt:lpstr>PowerPoint Presentation</vt:lpstr>
      <vt:lpstr>PowerPoint Presentation</vt:lpstr>
      <vt:lpstr>PowerPoint Presentation</vt:lpstr>
      <vt:lpstr>HCWW: A Community-Based Care Team “Bridge care” for Homeless Women</vt:lpstr>
      <vt:lpstr>HCWW: Community-Based Care Team</vt:lpstr>
      <vt:lpstr>PowerPoint Presentation</vt:lpstr>
      <vt:lpstr>PowerPoint Presentation</vt:lpstr>
      <vt:lpstr>PowerPoint Presentation</vt:lpstr>
      <vt:lpstr>PowerPoint Presentation</vt:lpstr>
      <vt:lpstr>HCWW: Community-Based Field Teams</vt:lpstr>
      <vt:lpstr>PowerPoint Presentation</vt:lpstr>
      <vt:lpstr>PowerPoint Presentation</vt:lpstr>
      <vt:lpstr>                   Cost Savings</vt:lpstr>
      <vt:lpstr>PowerPoint Presentation</vt:lpstr>
      <vt:lpstr>PowerPoint Presentation</vt:lpstr>
      <vt:lpstr>PowerPoint Presentation</vt:lpstr>
      <vt:lpstr>Bridges to Moms</vt:lpstr>
      <vt:lpstr> Future of Medical Care  for Vulnerable Populations:  </vt:lpstr>
      <vt:lpstr>Personal stories</vt:lpstr>
      <vt:lpstr>Meet Gerry Mullin, RN</vt:lpstr>
      <vt:lpstr>Questions &amp; Answers</vt:lpstr>
      <vt:lpstr>Thank you for participating in  today’s session.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 Culture of Compassion Using Appreciative Inquiry</dc:title>
  <dc:creator>Microsoft Office User</dc:creator>
  <cp:lastModifiedBy>Kim Kania Vaillancourt</cp:lastModifiedBy>
  <cp:revision>36</cp:revision>
  <cp:lastPrinted>2018-05-04T13:32:54Z</cp:lastPrinted>
  <dcterms:created xsi:type="dcterms:W3CDTF">2017-10-25T01:34:27Z</dcterms:created>
  <dcterms:modified xsi:type="dcterms:W3CDTF">2018-05-04T13:35:06Z</dcterms:modified>
</cp:coreProperties>
</file>