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2" r:id="rId4"/>
    <p:sldMasterId id="2147483705" r:id="rId5"/>
    <p:sldMasterId id="2147483711" r:id="rId6"/>
    <p:sldMasterId id="2147483723" r:id="rId7"/>
  </p:sldMasterIdLst>
  <p:notesMasterIdLst>
    <p:notesMasterId r:id="rId26"/>
  </p:notesMasterIdLst>
  <p:sldIdLst>
    <p:sldId id="269" r:id="rId8"/>
    <p:sldId id="276" r:id="rId9"/>
    <p:sldId id="271" r:id="rId10"/>
    <p:sldId id="277" r:id="rId11"/>
    <p:sldId id="268" r:id="rId12"/>
    <p:sldId id="278" r:id="rId13"/>
    <p:sldId id="256" r:id="rId14"/>
    <p:sldId id="257" r:id="rId15"/>
    <p:sldId id="258" r:id="rId16"/>
    <p:sldId id="259" r:id="rId17"/>
    <p:sldId id="260" r:id="rId18"/>
    <p:sldId id="261" r:id="rId19"/>
    <p:sldId id="263" r:id="rId20"/>
    <p:sldId id="265" r:id="rId21"/>
    <p:sldId id="266" r:id="rId22"/>
    <p:sldId id="267" r:id="rId23"/>
    <p:sldId id="279" r:id="rId24"/>
    <p:sldId id="275" r:id="rId25"/>
  </p:sldIdLst>
  <p:sldSz cx="12192000" cy="6858000"/>
  <p:notesSz cx="6858000" cy="9144000"/>
  <p:defaultText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4660"/>
  </p:normalViewPr>
  <p:slideViewPr>
    <p:cSldViewPr snapToGrid="0">
      <p:cViewPr varScale="1">
        <p:scale>
          <a:sx n="116" d="100"/>
          <a:sy n="116" d="100"/>
        </p:scale>
        <p:origin x="-21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8AF0F6-4E63-4168-85AD-61513F2C9B52}" type="datetimeFigureOut">
              <a:rPr lang="en-US" smtClean="0"/>
              <a:t>3/20/2018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3D34D-0180-429F-9E01-1C8C493872B2}" type="slidenum">
              <a:rPr lang="en-US" smtClean="0"/>
              <a:t>‹#›</a:t>
            </a:fld>
            <a:endParaRPr lang="en-US"/>
          </a:p>
        </p:txBody>
      </p:sp>
    </p:spTree>
    <p:extLst>
      <p:ext uri="{BB962C8B-B14F-4D97-AF65-F5344CB8AC3E}">
        <p14:creationId xmlns:p14="http://schemas.microsoft.com/office/powerpoint/2010/main" val="248783009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anose="02020603050405020304" pitchFamily="18" charset="0"/>
              </a:rPr>
              <a:t>Three-fourths of RNs report that stress and overwork are our top concerns.</a:t>
            </a:r>
          </a:p>
          <a:p>
            <a:endParaRPr lang="en-US" altLang="en-US" dirty="0" smtClean="0">
              <a:latin typeface="Times" panose="02020603050405020304" pitchFamily="18" charset="0"/>
            </a:endParaRPr>
          </a:p>
          <a:p>
            <a:r>
              <a:rPr lang="en-US" altLang="en-US" dirty="0" smtClean="0">
                <a:latin typeface="Times" panose="02020603050405020304" pitchFamily="18" charset="0"/>
              </a:rPr>
              <a:t>34 percent of nurses and half of all doctors say they’re already burned out. </a:t>
            </a:r>
          </a:p>
          <a:p>
            <a:endParaRPr lang="en-US" altLang="en-US" dirty="0" smtClean="0">
              <a:latin typeface="Times" panose="02020603050405020304" pitchFamily="18" charset="0"/>
            </a:endParaRPr>
          </a:p>
          <a:p>
            <a:r>
              <a:rPr lang="en-US" altLang="en-US" dirty="0" smtClean="0">
                <a:latin typeface="Times" panose="02020603050405020304" pitchFamily="18" charset="0"/>
              </a:rPr>
              <a:t>Recognize that burnout is more closely associate with added workload, other job duties that take us away from patients. </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55650" indent="-290513">
              <a:defRPr sz="2400">
                <a:solidFill>
                  <a:schemeClr val="tx1"/>
                </a:solidFill>
                <a:latin typeface="Times" panose="02020603050405020304" pitchFamily="18" charset="0"/>
                <a:ea typeface="MS PGothic" panose="020B0600070205080204" pitchFamily="34" charset="-128"/>
              </a:defRPr>
            </a:lvl2pPr>
            <a:lvl3pPr marL="1163638" indent="-231775">
              <a:defRPr sz="2400">
                <a:solidFill>
                  <a:schemeClr val="tx1"/>
                </a:solidFill>
                <a:latin typeface="Times" panose="02020603050405020304" pitchFamily="18" charset="0"/>
                <a:ea typeface="MS PGothic" panose="020B0600070205080204" pitchFamily="34" charset="-128"/>
              </a:defRPr>
            </a:lvl3pPr>
            <a:lvl4pPr marL="1630363" indent="-231775">
              <a:defRPr sz="2400">
                <a:solidFill>
                  <a:schemeClr val="tx1"/>
                </a:solidFill>
                <a:latin typeface="Times" panose="02020603050405020304" pitchFamily="18" charset="0"/>
                <a:ea typeface="MS PGothic" panose="020B0600070205080204" pitchFamily="34" charset="-128"/>
              </a:defRPr>
            </a:lvl4pPr>
            <a:lvl5pPr marL="2095500" indent="-231775">
              <a:defRPr sz="2400">
                <a:solidFill>
                  <a:schemeClr val="tx1"/>
                </a:solidFill>
                <a:latin typeface="Times" panose="02020603050405020304" pitchFamily="18" charset="0"/>
                <a:ea typeface="MS PGothic" panose="020B0600070205080204" pitchFamily="34" charset="-128"/>
              </a:defRPr>
            </a:lvl5pPr>
            <a:lvl6pPr marL="25527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099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671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243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C6D6009-C981-4DDD-A1CF-FA7B8DE5B5C3}" type="slidenum">
              <a:rPr lang="en-US" altLang="en-US" sz="1200" smtClean="0">
                <a:solidFill>
                  <a:srgbClr val="000000"/>
                </a:solidFill>
              </a:rPr>
              <a:pPr/>
              <a:t>13</a:t>
            </a:fld>
            <a:endParaRPr lang="en-US" altLang="en-US" sz="1200" smtClean="0">
              <a:solidFill>
                <a:srgbClr val="000000"/>
              </a:solidFill>
            </a:endParaRPr>
          </a:p>
        </p:txBody>
      </p:sp>
    </p:spTree>
    <p:extLst>
      <p:ext uri="{BB962C8B-B14F-4D97-AF65-F5344CB8AC3E}">
        <p14:creationId xmlns:p14="http://schemas.microsoft.com/office/powerpoint/2010/main" val="417786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panose="02020603050405020304" pitchFamily="18" charset="0"/>
              </a:rPr>
              <a:t>I hear from my students all the time that – once they’ve launched into work beyond nursing school – that the world of nursing is filled with working wounded. They feel overwhelmed my work, by systems, and by people who have compassion fatigue, whose hearts have been broken, and who trudge through their days in a fog of burden, moral distress and yes, trauma.</a:t>
            </a:r>
          </a:p>
          <a:p>
            <a:endParaRPr lang="en-US" altLang="en-US" smtClean="0">
              <a:latin typeface="Times" panose="02020603050405020304" pitchFamily="18" charset="0"/>
            </a:endParaRPr>
          </a:p>
          <a:p>
            <a:r>
              <a:rPr lang="en-US" altLang="en-US" smtClean="0">
                <a:latin typeface="Times" panose="02020603050405020304" pitchFamily="18" charset="0"/>
              </a:rPr>
              <a:t>More than a third of us are ready to leave nursing after a single year. Of the 13 percent of RNs who DO change principal jobs after a year, 14 percent of nurses leave the field altogether.</a:t>
            </a:r>
          </a:p>
          <a:p>
            <a:endParaRPr lang="en-US" altLang="en-US" smtClean="0">
              <a:latin typeface="Times" panose="02020603050405020304" pitchFamily="18" charset="0"/>
            </a:endParaRPr>
          </a:p>
          <a:p>
            <a:endParaRPr lang="en-US" altLang="en-US" smtClean="0">
              <a:latin typeface="Times" panose="02020603050405020304"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55650" indent="-290513">
              <a:defRPr sz="2400">
                <a:solidFill>
                  <a:schemeClr val="tx1"/>
                </a:solidFill>
                <a:latin typeface="Times" panose="02020603050405020304" pitchFamily="18" charset="0"/>
                <a:ea typeface="MS PGothic" panose="020B0600070205080204" pitchFamily="34" charset="-128"/>
              </a:defRPr>
            </a:lvl2pPr>
            <a:lvl3pPr marL="1163638" indent="-231775">
              <a:defRPr sz="2400">
                <a:solidFill>
                  <a:schemeClr val="tx1"/>
                </a:solidFill>
                <a:latin typeface="Times" panose="02020603050405020304" pitchFamily="18" charset="0"/>
                <a:ea typeface="MS PGothic" panose="020B0600070205080204" pitchFamily="34" charset="-128"/>
              </a:defRPr>
            </a:lvl3pPr>
            <a:lvl4pPr marL="1630363" indent="-231775">
              <a:defRPr sz="2400">
                <a:solidFill>
                  <a:schemeClr val="tx1"/>
                </a:solidFill>
                <a:latin typeface="Times" panose="02020603050405020304" pitchFamily="18" charset="0"/>
                <a:ea typeface="MS PGothic" panose="020B0600070205080204" pitchFamily="34" charset="-128"/>
              </a:defRPr>
            </a:lvl4pPr>
            <a:lvl5pPr marL="2095500" indent="-231775">
              <a:defRPr sz="2400">
                <a:solidFill>
                  <a:schemeClr val="tx1"/>
                </a:solidFill>
                <a:latin typeface="Times" panose="02020603050405020304" pitchFamily="18" charset="0"/>
                <a:ea typeface="MS PGothic" panose="020B0600070205080204" pitchFamily="34" charset="-128"/>
              </a:defRPr>
            </a:lvl5pPr>
            <a:lvl6pPr marL="25527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099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671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243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C74CB90-E127-4E65-89DA-239F8A4F5540}" type="slidenum">
              <a:rPr lang="en-US" altLang="en-US" sz="1200" smtClean="0">
                <a:solidFill>
                  <a:srgbClr val="000000"/>
                </a:solidFill>
              </a:rPr>
              <a:pPr/>
              <a:t>14</a:t>
            </a:fld>
            <a:endParaRPr lang="en-US" altLang="en-US" sz="1200" smtClean="0">
              <a:solidFill>
                <a:srgbClr val="000000"/>
              </a:solidFill>
            </a:endParaRPr>
          </a:p>
        </p:txBody>
      </p:sp>
    </p:spTree>
    <p:extLst>
      <p:ext uri="{BB962C8B-B14F-4D97-AF65-F5344CB8AC3E}">
        <p14:creationId xmlns:p14="http://schemas.microsoft.com/office/powerpoint/2010/main" val="21529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BC53E-241C-4D6D-9002-8A00DB435035}"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48771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10" y="360205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23DE1F-7DCB-427D-BA85-337375C9240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346512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23DE1F-7DCB-427D-BA85-337375C9240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199331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6"/>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4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23DE1F-7DCB-427D-BA85-337375C9240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2439731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496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1564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8135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10037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4639"/>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0" y="1535117"/>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1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7"/>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585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60479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48194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6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7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7994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23DE1F-7DCB-427D-BA85-337375C9240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351302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7" y="4800620"/>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2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727" y="536735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511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77293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9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9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A64BB-1822-3E43-84FA-C1B2C472FF50}" type="datetimeFigureOut">
              <a:rPr lang="en-US" smtClean="0">
                <a:solidFill>
                  <a:srgbClr val="000000">
                    <a:tint val="75000"/>
                  </a:srgbClr>
                </a:solidFill>
              </a:rPr>
              <a:pPr/>
              <a:t>3/20/2018</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46D23B1-4BEB-214A-8BAE-231FD847906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07272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7524" y="4288450"/>
            <a:ext cx="9144000" cy="731501"/>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840259" y="1334552"/>
            <a:ext cx="10396152"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itle 1"/>
          <p:cNvSpPr>
            <a:spLocks noGrp="1"/>
          </p:cNvSpPr>
          <p:nvPr>
            <p:ph type="ctrTitle"/>
          </p:nvPr>
        </p:nvSpPr>
        <p:spPr>
          <a:xfrm>
            <a:off x="947366" y="1359048"/>
            <a:ext cx="10148711"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3600670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112" y="475283"/>
            <a:ext cx="10515600"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1085126" y="1597572"/>
            <a:ext cx="10515600" cy="4236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9270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111" y="461269"/>
            <a:ext cx="10515600"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8209"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168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3" name="Footer Placeholder 2"/>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4" name="Slide Number Placeholder 3"/>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2474158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p:spPr>
        <p:txBody>
          <a:bodyPr anchor="b">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3188" y="98744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96"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6" name="Footer Placeholder 5"/>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7" name="Slide Number Placeholder 6"/>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3191218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p:spPr>
        <p:txBody>
          <a:bodyPr anchor="b">
            <a:no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183188" y="987448"/>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6"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6" name="Footer Placeholder 5"/>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7" name="Slide Number Placeholder 6"/>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4040947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1085126" y="1583568"/>
            <a:ext cx="10515600" cy="42500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32915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23DE1F-7DCB-427D-BA85-337375C92402}" type="datetimeFigureOut">
              <a:rPr lang="en-US" smtClean="0"/>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3907509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norm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838212" y="36515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2284651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426" y="5453090"/>
            <a:ext cx="9144000"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259" y="1334552"/>
            <a:ext cx="10396152"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itle 1"/>
          <p:cNvSpPr>
            <a:spLocks noGrp="1"/>
          </p:cNvSpPr>
          <p:nvPr>
            <p:ph type="ctrTitle"/>
          </p:nvPr>
        </p:nvSpPr>
        <p:spPr>
          <a:xfrm>
            <a:off x="947366" y="1359048"/>
            <a:ext cx="10148711"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2389223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511804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112394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418" y="5453074"/>
            <a:ext cx="9144000"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259" y="1334548"/>
            <a:ext cx="10396152"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itle 1"/>
          <p:cNvSpPr>
            <a:spLocks noGrp="1"/>
          </p:cNvSpPr>
          <p:nvPr>
            <p:ph type="ctrTitle"/>
          </p:nvPr>
        </p:nvSpPr>
        <p:spPr>
          <a:xfrm>
            <a:off x="947368" y="1359048"/>
            <a:ext cx="10148711"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2316693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chwartz_covers1-wide_103015-0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 y="0"/>
            <a:ext cx="12190005" cy="6858000"/>
          </a:xfrm>
          <a:prstGeom prst="rect">
            <a:avLst/>
          </a:prstGeom>
        </p:spPr>
      </p:pic>
      <p:sp>
        <p:nvSpPr>
          <p:cNvPr id="2" name="Title 1"/>
          <p:cNvSpPr>
            <a:spLocks noGrp="1"/>
          </p:cNvSpPr>
          <p:nvPr>
            <p:ph type="ctrTitle"/>
          </p:nvPr>
        </p:nvSpPr>
        <p:spPr>
          <a:xfrm>
            <a:off x="914410" y="1424951"/>
            <a:ext cx="10148711" cy="2387600"/>
          </a:xfrm>
        </p:spPr>
        <p:txBody>
          <a:bodyPr anchor="t" anchorCtr="0">
            <a:normAutofit/>
          </a:bodyPr>
          <a:lstStyle>
            <a:lvl1pPr algn="l">
              <a:defRPr sz="45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4407" y="5326414"/>
            <a:ext cx="9144000" cy="731501"/>
          </a:xfrm>
        </p:spPr>
        <p:txBody>
          <a:bodyPr/>
          <a:lstStyle>
            <a:lvl1pPr marL="0" indent="0" algn="l">
              <a:buNone/>
              <a:defRPr sz="2400" i="1"/>
            </a:lvl1pPr>
            <a:lvl2pPr marL="456654" indent="0" algn="ctr">
              <a:buNone/>
              <a:defRPr sz="2000"/>
            </a:lvl2pPr>
            <a:lvl3pPr marL="913307" indent="0" algn="ctr">
              <a:buNone/>
              <a:defRPr sz="1800"/>
            </a:lvl3pPr>
            <a:lvl4pPr marL="1369960" indent="0" algn="ctr">
              <a:buNone/>
              <a:defRPr sz="1600"/>
            </a:lvl4pPr>
            <a:lvl5pPr marL="1826613" indent="0" algn="ctr">
              <a:buNone/>
              <a:defRPr sz="1600"/>
            </a:lvl5pPr>
            <a:lvl6pPr marL="2283266" indent="0" algn="ctr">
              <a:buNone/>
              <a:defRPr sz="1600"/>
            </a:lvl6pPr>
            <a:lvl7pPr marL="2739919" indent="0" algn="ctr">
              <a:buNone/>
              <a:defRPr sz="1600"/>
            </a:lvl7pPr>
            <a:lvl8pPr marL="3196572" indent="0" algn="ctr">
              <a:buNone/>
              <a:defRPr sz="1600"/>
            </a:lvl8pPr>
            <a:lvl9pPr marL="3653225"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77499077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8200" y="6356366"/>
            <a:ext cx="2743200" cy="365125"/>
          </a:xfrm>
          <a:prstGeom prst="rect">
            <a:avLst/>
          </a:prstGeom>
        </p:spPr>
        <p:txBody>
          <a:bodyPr lIns="91332" tIns="45666" rIns="91332" bIns="45666"/>
          <a:lstStyle/>
          <a:p>
            <a:pPr defTabSz="913307"/>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66"/>
            <a:ext cx="4114800" cy="365125"/>
          </a:xfrm>
          <a:prstGeom prst="rect">
            <a:avLst/>
          </a:prstGeom>
        </p:spPr>
        <p:txBody>
          <a:bodyPr lIns="91332" tIns="45666" rIns="91332" bIns="45666"/>
          <a:lstStyle/>
          <a:p>
            <a:pPr defTabSz="913307"/>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66"/>
            <a:ext cx="2743200" cy="365125"/>
          </a:xfrm>
          <a:prstGeom prst="rect">
            <a:avLst/>
          </a:prstGeom>
        </p:spPr>
        <p:txBody>
          <a:bodyPr lIns="91332" tIns="45666" rIns="91332" bIns="45666"/>
          <a:lstStyle/>
          <a:p>
            <a:pPr defTabSz="913307"/>
            <a:fld id="{39E2CA85-ACD8-4244-B4B3-45F43742B44E}" type="slidenum">
              <a:rPr lang="en-US" sz="1800">
                <a:solidFill>
                  <a:prstClr val="black"/>
                </a:solidFill>
                <a:ea typeface="MS PGothic" pitchFamily="34" charset="-128"/>
              </a:rPr>
              <a:pPr defTabSz="913307"/>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2059537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Table of Contents</a:t>
            </a:r>
            <a:endParaRPr lang="en-US" dirty="0"/>
          </a:p>
        </p:txBody>
      </p:sp>
      <p:sp>
        <p:nvSpPr>
          <p:cNvPr id="3" name="Content Placeholder 2"/>
          <p:cNvSpPr>
            <a:spLocks noGrp="1"/>
          </p:cNvSpPr>
          <p:nvPr>
            <p:ph idx="1" hasCustomPrompt="1"/>
          </p:nvPr>
        </p:nvSpPr>
        <p:spPr/>
        <p:txBody>
          <a:bodyPr/>
          <a:lstStyle>
            <a:lvl1pPr marL="456654" indent="-456654">
              <a:buFont typeface="+mj-lt"/>
              <a:buAutoNum type="arabicPeriod"/>
              <a:defRPr/>
            </a:lvl1pPr>
          </a:lstStyle>
          <a:p>
            <a:pPr lvl="0"/>
            <a:r>
              <a:rPr lang="en-US" dirty="0" smtClean="0"/>
              <a:t>Text</a:t>
            </a:r>
          </a:p>
          <a:p>
            <a:pPr lvl="0"/>
            <a:r>
              <a:rPr lang="en-US" dirty="0" smtClean="0"/>
              <a:t>Text</a:t>
            </a:r>
          </a:p>
          <a:p>
            <a:pPr lvl="0"/>
            <a:r>
              <a:rPr lang="en-US" dirty="0" smtClean="0"/>
              <a:t>Text</a:t>
            </a:r>
            <a:endParaRPr lang="en-US" dirty="0"/>
          </a:p>
        </p:txBody>
      </p:sp>
      <p:sp>
        <p:nvSpPr>
          <p:cNvPr id="4" name="Date Placeholder 3"/>
          <p:cNvSpPr>
            <a:spLocks noGrp="1"/>
          </p:cNvSpPr>
          <p:nvPr>
            <p:ph type="dt" sz="half" idx="10"/>
          </p:nvPr>
        </p:nvSpPr>
        <p:spPr>
          <a:xfrm>
            <a:off x="838200" y="6356366"/>
            <a:ext cx="2743200" cy="365125"/>
          </a:xfrm>
          <a:prstGeom prst="rect">
            <a:avLst/>
          </a:prstGeom>
        </p:spPr>
        <p:txBody>
          <a:bodyPr lIns="91332" tIns="45666" rIns="91332" bIns="45666"/>
          <a:lstStyle/>
          <a:p>
            <a:pPr defTabSz="913307"/>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66"/>
            <a:ext cx="4114800" cy="365125"/>
          </a:xfrm>
          <a:prstGeom prst="rect">
            <a:avLst/>
          </a:prstGeom>
        </p:spPr>
        <p:txBody>
          <a:bodyPr lIns="91332" tIns="45666" rIns="91332" bIns="45666"/>
          <a:lstStyle/>
          <a:p>
            <a:pPr defTabSz="913307"/>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66"/>
            <a:ext cx="2743200" cy="365125"/>
          </a:xfrm>
          <a:prstGeom prst="rect">
            <a:avLst/>
          </a:prstGeom>
        </p:spPr>
        <p:txBody>
          <a:bodyPr lIns="91332" tIns="45666" rIns="91332" bIns="45666"/>
          <a:lstStyle/>
          <a:p>
            <a:pPr defTabSz="913307"/>
            <a:fld id="{39E2CA85-ACD8-4244-B4B3-45F43742B44E}" type="slidenum">
              <a:rPr lang="en-US" sz="1800">
                <a:solidFill>
                  <a:prstClr val="black"/>
                </a:solidFill>
                <a:ea typeface="MS PGothic" pitchFamily="34" charset="-128"/>
              </a:rPr>
              <a:pPr defTabSz="913307"/>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2245402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79"/>
            <a:ext cx="10515600" cy="1500187"/>
          </a:xfrm>
        </p:spPr>
        <p:txBody>
          <a:bodyPr/>
          <a:lstStyle>
            <a:lvl1pPr marL="0" indent="0">
              <a:buNone/>
              <a:defRPr sz="2400">
                <a:solidFill>
                  <a:schemeClr val="tx1"/>
                </a:solidFill>
              </a:defRPr>
            </a:lvl1pPr>
            <a:lvl2pPr marL="456654" indent="0">
              <a:buNone/>
              <a:defRPr sz="2000">
                <a:solidFill>
                  <a:schemeClr val="tx1">
                    <a:tint val="75000"/>
                  </a:schemeClr>
                </a:solidFill>
              </a:defRPr>
            </a:lvl2pPr>
            <a:lvl3pPr marL="913307" indent="0">
              <a:buNone/>
              <a:defRPr sz="1800">
                <a:solidFill>
                  <a:schemeClr val="tx1">
                    <a:tint val="75000"/>
                  </a:schemeClr>
                </a:solidFill>
              </a:defRPr>
            </a:lvl3pPr>
            <a:lvl4pPr marL="1369960" indent="0">
              <a:buNone/>
              <a:defRPr sz="1600">
                <a:solidFill>
                  <a:schemeClr val="tx1">
                    <a:tint val="75000"/>
                  </a:schemeClr>
                </a:solidFill>
              </a:defRPr>
            </a:lvl4pPr>
            <a:lvl5pPr marL="1826613" indent="0">
              <a:buNone/>
              <a:defRPr sz="1600">
                <a:solidFill>
                  <a:schemeClr val="tx1">
                    <a:tint val="75000"/>
                  </a:schemeClr>
                </a:solidFill>
              </a:defRPr>
            </a:lvl5pPr>
            <a:lvl6pPr marL="2283266" indent="0">
              <a:buNone/>
              <a:defRPr sz="1600">
                <a:solidFill>
                  <a:schemeClr val="tx1">
                    <a:tint val="75000"/>
                  </a:schemeClr>
                </a:solidFill>
              </a:defRPr>
            </a:lvl6pPr>
            <a:lvl7pPr marL="2739919" indent="0">
              <a:buNone/>
              <a:defRPr sz="1600">
                <a:solidFill>
                  <a:schemeClr val="tx1">
                    <a:tint val="75000"/>
                  </a:schemeClr>
                </a:solidFill>
              </a:defRPr>
            </a:lvl7pPr>
            <a:lvl8pPr marL="3196572" indent="0">
              <a:buNone/>
              <a:defRPr sz="1600">
                <a:solidFill>
                  <a:schemeClr val="tx1">
                    <a:tint val="75000"/>
                  </a:schemeClr>
                </a:solidFill>
              </a:defRPr>
            </a:lvl8pPr>
            <a:lvl9pPr marL="365322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66"/>
            <a:ext cx="2743200" cy="365125"/>
          </a:xfrm>
          <a:prstGeom prst="rect">
            <a:avLst/>
          </a:prstGeom>
        </p:spPr>
        <p:txBody>
          <a:bodyPr lIns="91332" tIns="45666" rIns="91332" bIns="45666"/>
          <a:lstStyle/>
          <a:p>
            <a:pPr defTabSz="913307"/>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66"/>
            <a:ext cx="4114800" cy="365125"/>
          </a:xfrm>
          <a:prstGeom prst="rect">
            <a:avLst/>
          </a:prstGeom>
        </p:spPr>
        <p:txBody>
          <a:bodyPr lIns="91332" tIns="45666" rIns="91332" bIns="45666"/>
          <a:lstStyle/>
          <a:p>
            <a:pPr defTabSz="913307"/>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66"/>
            <a:ext cx="2743200" cy="365125"/>
          </a:xfrm>
          <a:prstGeom prst="rect">
            <a:avLst/>
          </a:prstGeom>
        </p:spPr>
        <p:txBody>
          <a:bodyPr lIns="91332" tIns="45666" rIns="91332" bIns="45666"/>
          <a:lstStyle/>
          <a:p>
            <a:pPr defTabSz="913307"/>
            <a:fld id="{39E2CA85-ACD8-4244-B4B3-45F43742B44E}" type="slidenum">
              <a:rPr lang="en-US" sz="1800">
                <a:solidFill>
                  <a:prstClr val="black"/>
                </a:solidFill>
                <a:ea typeface="MS PGothic" pitchFamily="34" charset="-128"/>
              </a:rPr>
              <a:pPr defTabSz="913307"/>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1837816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66"/>
            <a:ext cx="2743200" cy="365125"/>
          </a:xfrm>
          <a:prstGeom prst="rect">
            <a:avLst/>
          </a:prstGeom>
        </p:spPr>
        <p:txBody>
          <a:bodyPr lIns="91332" tIns="45666" rIns="91332" bIns="45666"/>
          <a:lstStyle/>
          <a:p>
            <a:pPr defTabSz="913307"/>
            <a:endParaRPr lang="en-US" sz="1800">
              <a:solidFill>
                <a:prstClr val="black"/>
              </a:solidFill>
              <a:ea typeface="MS PGothic" pitchFamily="34" charset="-128"/>
            </a:endParaRPr>
          </a:p>
        </p:txBody>
      </p:sp>
      <p:sp>
        <p:nvSpPr>
          <p:cNvPr id="6" name="Footer Placeholder 5"/>
          <p:cNvSpPr>
            <a:spLocks noGrp="1"/>
          </p:cNvSpPr>
          <p:nvPr>
            <p:ph type="ftr" sz="quarter" idx="11"/>
          </p:nvPr>
        </p:nvSpPr>
        <p:spPr>
          <a:xfrm>
            <a:off x="4038601" y="6356366"/>
            <a:ext cx="4114800" cy="365125"/>
          </a:xfrm>
          <a:prstGeom prst="rect">
            <a:avLst/>
          </a:prstGeom>
        </p:spPr>
        <p:txBody>
          <a:bodyPr lIns="91332" tIns="45666" rIns="91332" bIns="45666"/>
          <a:lstStyle/>
          <a:p>
            <a:pPr defTabSz="913307"/>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7" name="Slide Number Placeholder 6"/>
          <p:cNvSpPr>
            <a:spLocks noGrp="1"/>
          </p:cNvSpPr>
          <p:nvPr>
            <p:ph type="sldNum" sz="quarter" idx="12"/>
          </p:nvPr>
        </p:nvSpPr>
        <p:spPr>
          <a:xfrm>
            <a:off x="8610600" y="6356366"/>
            <a:ext cx="2743200" cy="365125"/>
          </a:xfrm>
          <a:prstGeom prst="rect">
            <a:avLst/>
          </a:prstGeom>
        </p:spPr>
        <p:txBody>
          <a:bodyPr lIns="91332" tIns="45666" rIns="91332" bIns="45666"/>
          <a:lstStyle/>
          <a:p>
            <a:pPr defTabSz="913307"/>
            <a:fld id="{39E2CA85-ACD8-4244-B4B3-45F43742B44E}" type="slidenum">
              <a:rPr lang="en-US" sz="1800">
                <a:solidFill>
                  <a:prstClr val="black"/>
                </a:solidFill>
                <a:ea typeface="MS PGothic" pitchFamily="34" charset="-128"/>
              </a:rPr>
              <a:pPr defTabSz="913307"/>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330109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1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23DE1F-7DCB-427D-BA85-337375C92402}" type="datetimeFigureOut">
              <a:rPr lang="en-US" smtClean="0"/>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1886007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7524" y="4288450"/>
            <a:ext cx="9144000" cy="731501"/>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840259" y="1334552"/>
            <a:ext cx="10396152"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itle 1"/>
          <p:cNvSpPr>
            <a:spLocks noGrp="1"/>
          </p:cNvSpPr>
          <p:nvPr>
            <p:ph type="ctrTitle"/>
          </p:nvPr>
        </p:nvSpPr>
        <p:spPr>
          <a:xfrm>
            <a:off x="947366" y="1359048"/>
            <a:ext cx="10148711"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2239491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112" y="475283"/>
            <a:ext cx="10515600"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1085126" y="1597572"/>
            <a:ext cx="10515600" cy="42360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3126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111" y="461269"/>
            <a:ext cx="10515600"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8209"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400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3" name="Footer Placeholder 2"/>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4" name="Slide Number Placeholder 3"/>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2242763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p:spPr>
        <p:txBody>
          <a:bodyPr anchor="b">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3188" y="98744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96"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6" name="Footer Placeholder 5"/>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7" name="Slide Number Placeholder 6"/>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4007690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p:spPr>
        <p:txBody>
          <a:bodyPr anchor="b">
            <a:no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183188" y="987448"/>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6"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6" name="Footer Placeholder 5"/>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7" name="Slide Number Placeholder 6"/>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1484661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1085126" y="1583568"/>
            <a:ext cx="10515600" cy="42500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3065939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normAutofit/>
          </a:bodyPr>
          <a:lstStyle>
            <a:lvl1pPr>
              <a:defRPr sz="2800"/>
            </a:lvl1pPr>
          </a:lstStyle>
          <a:p>
            <a:r>
              <a:rPr lang="en-US" dirty="0"/>
              <a:t>Click to edit Master title style</a:t>
            </a:r>
          </a:p>
        </p:txBody>
      </p:sp>
      <p:sp>
        <p:nvSpPr>
          <p:cNvPr id="3" name="Vertical Text Placeholder 2"/>
          <p:cNvSpPr>
            <a:spLocks noGrp="1"/>
          </p:cNvSpPr>
          <p:nvPr>
            <p:ph type="body" orient="vert" idx="1"/>
          </p:nvPr>
        </p:nvSpPr>
        <p:spPr>
          <a:xfrm>
            <a:off x="838212" y="36515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70"/>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5" name="Footer Placeholder 4"/>
          <p:cNvSpPr>
            <a:spLocks noGrp="1"/>
          </p:cNvSpPr>
          <p:nvPr>
            <p:ph type="ftr" sz="quarter" idx="11"/>
          </p:nvPr>
        </p:nvSpPr>
        <p:spPr>
          <a:xfrm>
            <a:off x="4038601" y="6356370"/>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6" name="Slide Number Placeholder 5"/>
          <p:cNvSpPr>
            <a:spLocks noGrp="1"/>
          </p:cNvSpPr>
          <p:nvPr>
            <p:ph type="sldNum" sz="quarter" idx="12"/>
          </p:nvPr>
        </p:nvSpPr>
        <p:spPr>
          <a:xfrm>
            <a:off x="8610600" y="6356370"/>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698271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426" y="5453090"/>
            <a:ext cx="9144000"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259" y="1334552"/>
            <a:ext cx="10396152"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itle 1"/>
          <p:cNvSpPr>
            <a:spLocks noGrp="1"/>
          </p:cNvSpPr>
          <p:nvPr>
            <p:ph type="ctrTitle"/>
          </p:nvPr>
        </p:nvSpPr>
        <p:spPr>
          <a:xfrm>
            <a:off x="947366" y="1359048"/>
            <a:ext cx="10148711"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2658442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76133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9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9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23DE1F-7DCB-427D-BA85-337375C92402}" type="datetimeFigureOut">
              <a:rPr lang="en-US" smtClean="0"/>
              <a:t>3/20/2018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622803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49817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79418" y="5453074"/>
            <a:ext cx="9144000" cy="731501"/>
          </a:xfrm>
        </p:spPr>
        <p:txBody>
          <a:bodyPr/>
          <a:lstStyle>
            <a:lvl1pPr marL="0" indent="0" algn="ctr">
              <a:buNone/>
              <a:defRPr sz="2400" b="1"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0" dirty="0"/>
              <a:t>theschwartzcenter.org</a:t>
            </a:r>
            <a:endParaRPr lang="en-US" dirty="0"/>
          </a:p>
        </p:txBody>
      </p:sp>
      <p:sp>
        <p:nvSpPr>
          <p:cNvPr id="5" name="Rectangle 4"/>
          <p:cNvSpPr/>
          <p:nvPr userDrawn="1"/>
        </p:nvSpPr>
        <p:spPr>
          <a:xfrm>
            <a:off x="840259" y="1334548"/>
            <a:ext cx="10396152" cy="2405449"/>
          </a:xfrm>
          <a:prstGeom prst="rect">
            <a:avLst/>
          </a:prstGeom>
          <a:solidFill>
            <a:schemeClr val="bg1"/>
          </a:solidFill>
          <a:ln w="76200">
            <a:solidFill>
              <a:srgbClr val="3D85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Title 1"/>
          <p:cNvSpPr>
            <a:spLocks noGrp="1"/>
          </p:cNvSpPr>
          <p:nvPr>
            <p:ph type="ctrTitle"/>
          </p:nvPr>
        </p:nvSpPr>
        <p:spPr>
          <a:xfrm>
            <a:off x="947368" y="1359048"/>
            <a:ext cx="10148711" cy="2387600"/>
          </a:xfrm>
        </p:spPr>
        <p:txBody>
          <a:bodyPr anchor="t" anchorCtr="0">
            <a:normAutofit/>
          </a:bodyPr>
          <a:lstStyle>
            <a:lvl1pPr algn="ctr">
              <a:defRPr sz="4500">
                <a:solidFill>
                  <a:srgbClr val="3D85C6"/>
                </a:solidFill>
              </a:defRPr>
            </a:lvl1pPr>
          </a:lstStyle>
          <a:p>
            <a:r>
              <a:rPr lang="en-US" dirty="0"/>
              <a:t>Click to edit Master title style</a:t>
            </a:r>
          </a:p>
        </p:txBody>
      </p:sp>
    </p:spTree>
    <p:extLst>
      <p:ext uri="{BB962C8B-B14F-4D97-AF65-F5344CB8AC3E}">
        <p14:creationId xmlns:p14="http://schemas.microsoft.com/office/powerpoint/2010/main" val="1153029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111" y="461269"/>
            <a:ext cx="10515600" cy="506744"/>
          </a:xfrm>
        </p:spPr>
        <p:txBody>
          <a:bodyPr>
            <a:noAutofit/>
          </a:bodyPr>
          <a:lstStyle>
            <a:lvl1pPr>
              <a:defRPr sz="2800"/>
            </a:lvl1pPr>
          </a:lstStyle>
          <a:p>
            <a:r>
              <a:rPr lang="en-US" dirty="0"/>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4"/>
            <a:ext cx="2743200" cy="365125"/>
          </a:xfrm>
          <a:prstGeom prst="rect">
            <a:avLst/>
          </a:prstGeom>
        </p:spPr>
        <p:txBody>
          <a:bodyPr/>
          <a:lstStyle/>
          <a:p>
            <a:pPr defTabSz="914400"/>
            <a:endParaRPr lang="en-US" sz="1800">
              <a:solidFill>
                <a:prstClr val="black"/>
              </a:solidFill>
              <a:ea typeface="MS PGothic" pitchFamily="34" charset="-128"/>
            </a:endParaRPr>
          </a:p>
        </p:txBody>
      </p:sp>
      <p:sp>
        <p:nvSpPr>
          <p:cNvPr id="6" name="Footer Placeholder 5"/>
          <p:cNvSpPr>
            <a:spLocks noGrp="1"/>
          </p:cNvSpPr>
          <p:nvPr>
            <p:ph type="ftr" sz="quarter" idx="11"/>
          </p:nvPr>
        </p:nvSpPr>
        <p:spPr>
          <a:xfrm>
            <a:off x="4038601" y="6356354"/>
            <a:ext cx="4114800" cy="365125"/>
          </a:xfrm>
          <a:prstGeom prst="rect">
            <a:avLst/>
          </a:prstGeom>
        </p:spPr>
        <p:txBody>
          <a:bodyPr/>
          <a:lstStyle/>
          <a:p>
            <a:pPr defTabSz="914400"/>
            <a:r>
              <a:rPr lang="en-US" sz="1800" smtClean="0">
                <a:solidFill>
                  <a:prstClr val="black"/>
                </a:solidFill>
                <a:ea typeface="MS PGothic" pitchFamily="34" charset="-128"/>
              </a:rPr>
              <a:t>Compassion in Action</a:t>
            </a:r>
            <a:endParaRPr lang="en-US" sz="1800">
              <a:solidFill>
                <a:prstClr val="black"/>
              </a:solidFill>
              <a:ea typeface="MS PGothic" pitchFamily="34" charset="-128"/>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pPr defTabSz="914400"/>
            <a:fld id="{39E2CA85-ACD8-4244-B4B3-45F43742B44E}" type="slidenum">
              <a:rPr lang="en-US" sz="1800">
                <a:solidFill>
                  <a:prstClr val="black"/>
                </a:solidFill>
                <a:ea typeface="MS PGothic" pitchFamily="34" charset="-128"/>
              </a:rPr>
              <a:pPr defTabSz="914400"/>
              <a:t>‹#›</a:t>
            </a:fld>
            <a:endParaRPr lang="en-US" sz="1800">
              <a:solidFill>
                <a:prstClr val="black"/>
              </a:solidFill>
              <a:ea typeface="MS PGothic" pitchFamily="34" charset="-128"/>
            </a:endParaRPr>
          </a:p>
        </p:txBody>
      </p:sp>
    </p:spTree>
    <p:extLst>
      <p:ext uri="{BB962C8B-B14F-4D97-AF65-F5344CB8AC3E}">
        <p14:creationId xmlns:p14="http://schemas.microsoft.com/office/powerpoint/2010/main" val="7877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23DE1F-7DCB-427D-BA85-337375C92402}" type="datetimeFigureOut">
              <a:rPr lang="en-US" smtClean="0"/>
              <a:t>3/20/2018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243342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3DE1F-7DCB-427D-BA85-337375C92402}" type="datetimeFigureOut">
              <a:rPr lang="en-US" smtClean="0"/>
              <a:t>3/20/2018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397152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9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D323DE1F-7DCB-427D-BA85-337375C92402}" type="datetimeFigureOut">
              <a:rPr lang="en-US" smtClean="0"/>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186046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4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9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D323DE1F-7DCB-427D-BA85-337375C92402}" type="datetimeFigureOut">
              <a:rPr lang="en-US" smtClean="0"/>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DDC5E-65F1-4112-B4C6-CA897CDFF629}" type="slidenum">
              <a:rPr lang="en-US" smtClean="0"/>
              <a:t>‹#›</a:t>
            </a:fld>
            <a:endParaRPr lang="en-US"/>
          </a:p>
        </p:txBody>
      </p:sp>
    </p:spTree>
    <p:extLst>
      <p:ext uri="{BB962C8B-B14F-4D97-AF65-F5344CB8AC3E}">
        <p14:creationId xmlns:p14="http://schemas.microsoft.com/office/powerpoint/2010/main" val="6264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7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D323DE1F-7DCB-427D-BA85-337375C92402}" type="datetimeFigureOut">
              <a:rPr lang="en-US" smtClean="0"/>
              <a:t>3/20/2018</a:t>
            </a:fld>
            <a:endParaRPr lang="en-US"/>
          </a:p>
        </p:txBody>
      </p:sp>
      <p:sp>
        <p:nvSpPr>
          <p:cNvPr id="5" name="Footer Placeholder 4"/>
          <p:cNvSpPr>
            <a:spLocks noGrp="1"/>
          </p:cNvSpPr>
          <p:nvPr>
            <p:ph type="ftr" sz="quarter" idx="3"/>
          </p:nvPr>
        </p:nvSpPr>
        <p:spPr>
          <a:xfrm>
            <a:off x="4038601" y="635637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7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77EDDC5E-65F1-4112-B4C6-CA897CDFF629}" type="slidenum">
              <a:rPr lang="en-US" smtClean="0"/>
              <a:t>‹#›</a:t>
            </a:fld>
            <a:endParaRPr lang="en-US"/>
          </a:p>
        </p:txBody>
      </p:sp>
    </p:spTree>
    <p:extLst>
      <p:ext uri="{BB962C8B-B14F-4D97-AF65-F5344CB8AC3E}">
        <p14:creationId xmlns:p14="http://schemas.microsoft.com/office/powerpoint/2010/main" val="11734942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9" y="274639"/>
            <a:ext cx="10972801" cy="1143000"/>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609609" y="1600206"/>
            <a:ext cx="10972801" cy="4525963"/>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609585"/>
            <a:fld id="{A5AA64BB-1822-3E43-84FA-C1B2C472FF50}" type="datetimeFigureOut">
              <a:rPr lang="en-US" smtClean="0">
                <a:solidFill>
                  <a:srgbClr val="000000">
                    <a:tint val="75000"/>
                  </a:srgbClr>
                </a:solidFill>
              </a:rPr>
              <a:pPr defTabSz="609585"/>
              <a:t>3/20/2018</a:t>
            </a:fld>
            <a:endParaRPr lang="en-US">
              <a:solidFill>
                <a:srgbClr val="000000">
                  <a:tint val="75000"/>
                </a:srgbClr>
              </a:solidFill>
            </a:endParaRPr>
          </a:p>
        </p:txBody>
      </p:sp>
      <p:sp>
        <p:nvSpPr>
          <p:cNvPr id="5" name="Footer Placeholder 4"/>
          <p:cNvSpPr>
            <a:spLocks noGrp="1"/>
          </p:cNvSpPr>
          <p:nvPr>
            <p:ph type="ftr" sz="quarter" idx="3"/>
          </p:nvPr>
        </p:nvSpPr>
        <p:spPr>
          <a:xfrm>
            <a:off x="4165610" y="635637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609585"/>
            <a:endParaRPr lang="en-US">
              <a:solidFill>
                <a:srgbClr val="000000">
                  <a:tint val="75000"/>
                </a:srgbClr>
              </a:solidFill>
            </a:endParaRPr>
          </a:p>
        </p:txBody>
      </p:sp>
      <p:sp>
        <p:nvSpPr>
          <p:cNvPr id="6" name="Slide Number Placeholder 5"/>
          <p:cNvSpPr>
            <a:spLocks noGrp="1"/>
          </p:cNvSpPr>
          <p:nvPr>
            <p:ph type="sldNum" sz="quarter" idx="4"/>
          </p:nvPr>
        </p:nvSpPr>
        <p:spPr>
          <a:xfrm>
            <a:off x="8737610" y="635637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609585"/>
            <a:fld id="{A46D23B1-4BEB-214A-8BAE-231FD8479065}" type="slidenum">
              <a:rPr lang="en-US" smtClean="0">
                <a:solidFill>
                  <a:srgbClr val="000000">
                    <a:tint val="75000"/>
                  </a:srgbClr>
                </a:solidFill>
              </a:rPr>
              <a:pPr defTabSz="609585"/>
              <a:t>‹#›</a:t>
            </a:fld>
            <a:endParaRPr lang="en-US">
              <a:solidFill>
                <a:srgbClr val="000000">
                  <a:tint val="75000"/>
                </a:srgbClr>
              </a:solidFill>
            </a:endParaRPr>
          </a:p>
        </p:txBody>
      </p:sp>
    </p:spTree>
    <p:extLst>
      <p:ext uri="{BB962C8B-B14F-4D97-AF65-F5344CB8AC3E}">
        <p14:creationId xmlns:p14="http://schemas.microsoft.com/office/powerpoint/2010/main" val="1003110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8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 y="0"/>
            <a:ext cx="12190005" cy="6858000"/>
          </a:xfrm>
          <a:prstGeom prst="rect">
            <a:avLst/>
          </a:prstGeom>
        </p:spPr>
      </p:pic>
      <p:sp>
        <p:nvSpPr>
          <p:cNvPr id="2" name="Title Placeholder 1"/>
          <p:cNvSpPr>
            <a:spLocks noGrp="1"/>
          </p:cNvSpPr>
          <p:nvPr>
            <p:ph type="title"/>
          </p:nvPr>
        </p:nvSpPr>
        <p:spPr>
          <a:xfrm>
            <a:off x="1085126" y="195007"/>
            <a:ext cx="10515600"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5126" y="1020746"/>
            <a:ext cx="10515600"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8886" y="6193327"/>
            <a:ext cx="1481559" cy="276999"/>
          </a:xfrm>
          <a:prstGeom prst="rect">
            <a:avLst/>
          </a:prstGeom>
          <a:noFill/>
        </p:spPr>
        <p:txBody>
          <a:bodyPr wrap="square" rtlCol="0">
            <a:spAutoFit/>
          </a:bodyPr>
          <a:lstStyle/>
          <a:p>
            <a:pPr algn="r" defTabSz="914400"/>
            <a:fld id="{B8C494D9-0274-4AA0-B1C8-8B0EFA1BC1C4}" type="slidenum">
              <a:rPr lang="en-US" sz="1200" b="1">
                <a:solidFill>
                  <a:prstClr val="white"/>
                </a:solidFill>
                <a:latin typeface="Arial" pitchFamily="34" charset="0"/>
                <a:ea typeface="MS PGothic" pitchFamily="34" charset="-128"/>
                <a:cs typeface="Arial" panose="020B0604020202020204" pitchFamily="34" charset="0"/>
              </a:rPr>
              <a:pPr algn="r" defTabSz="914400"/>
              <a:t>‹#›</a:t>
            </a:fld>
            <a:endParaRPr lang="en-US" sz="1200" b="1" dirty="0">
              <a:solidFill>
                <a:prstClr val="white"/>
              </a:solidFill>
              <a:latin typeface="Arial"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098582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0005" cy="6858000"/>
          </a:xfrm>
          <a:prstGeom prst="rect">
            <a:avLst/>
          </a:prstGeom>
        </p:spPr>
      </p:pic>
      <p:sp>
        <p:nvSpPr>
          <p:cNvPr id="2" name="Title Placeholder 1"/>
          <p:cNvSpPr>
            <a:spLocks noGrp="1"/>
          </p:cNvSpPr>
          <p:nvPr>
            <p:ph type="title"/>
          </p:nvPr>
        </p:nvSpPr>
        <p:spPr>
          <a:xfrm>
            <a:off x="1085126" y="195007"/>
            <a:ext cx="10515600"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5126" y="1020730"/>
            <a:ext cx="10515600"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8878" y="6193311"/>
            <a:ext cx="1481559" cy="276999"/>
          </a:xfrm>
          <a:prstGeom prst="rect">
            <a:avLst/>
          </a:prstGeom>
          <a:noFill/>
        </p:spPr>
        <p:txBody>
          <a:bodyPr wrap="square" rtlCol="0">
            <a:spAutoFit/>
          </a:bodyPr>
          <a:lstStyle/>
          <a:p>
            <a:pPr algn="r" defTabSz="914400"/>
            <a:fld id="{B8C494D9-0274-4AA0-B1C8-8B0EFA1BC1C4}" type="slidenum">
              <a:rPr lang="en-US" sz="1200" b="1">
                <a:solidFill>
                  <a:prstClr val="white"/>
                </a:solidFill>
                <a:latin typeface="Arial" pitchFamily="34" charset="0"/>
                <a:ea typeface="MS PGothic" pitchFamily="34" charset="-128"/>
                <a:cs typeface="Arial" panose="020B0604020202020204" pitchFamily="34" charset="0"/>
              </a:rPr>
              <a:pPr algn="r" defTabSz="914400"/>
              <a:t>‹#›</a:t>
            </a:fld>
            <a:endParaRPr lang="en-US" sz="1200" b="1" dirty="0">
              <a:solidFill>
                <a:prstClr val="white"/>
              </a:solidFill>
              <a:latin typeface="Arial"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831936013"/>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 y="0"/>
            <a:ext cx="12190005" cy="6858000"/>
          </a:xfrm>
          <a:prstGeom prst="rect">
            <a:avLst/>
          </a:prstGeom>
        </p:spPr>
      </p:pic>
      <p:sp>
        <p:nvSpPr>
          <p:cNvPr id="2" name="Title Placeholder 1"/>
          <p:cNvSpPr>
            <a:spLocks noGrp="1"/>
          </p:cNvSpPr>
          <p:nvPr>
            <p:ph type="title"/>
          </p:nvPr>
        </p:nvSpPr>
        <p:spPr>
          <a:xfrm>
            <a:off x="1085126" y="195007"/>
            <a:ext cx="10515600" cy="506744"/>
          </a:xfrm>
          <a:prstGeom prst="rect">
            <a:avLst/>
          </a:prstGeom>
        </p:spPr>
        <p:txBody>
          <a:bodyPr vert="horz" lIns="91332" tIns="45666" rIns="91332" bIns="4566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85126" y="1020741"/>
            <a:ext cx="10515600" cy="4812915"/>
          </a:xfrm>
          <a:prstGeom prst="rect">
            <a:avLst/>
          </a:prstGeom>
        </p:spPr>
        <p:txBody>
          <a:bodyPr vert="horz" lIns="91332" tIns="45666" rIns="91332" bIns="4566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10358888" y="6360308"/>
            <a:ext cx="1481559" cy="276890"/>
          </a:xfrm>
          <a:prstGeom prst="rect">
            <a:avLst/>
          </a:prstGeom>
          <a:noFill/>
        </p:spPr>
        <p:txBody>
          <a:bodyPr wrap="square" lIns="91332" tIns="45666" rIns="91332" bIns="45666" rtlCol="0">
            <a:spAutoFit/>
          </a:bodyPr>
          <a:lstStyle/>
          <a:p>
            <a:pPr algn="r" defTabSz="913307"/>
            <a:fld id="{B8C494D9-0274-4AA0-B1C8-8B0EFA1BC1C4}" type="slidenum">
              <a:rPr lang="en-US" sz="1200" b="1">
                <a:solidFill>
                  <a:prstClr val="white"/>
                </a:solidFill>
                <a:latin typeface="Arial" pitchFamily="34" charset="0"/>
                <a:ea typeface="MS PGothic" pitchFamily="34" charset="-128"/>
                <a:cs typeface="Arial" panose="020B0604020202020204" pitchFamily="34" charset="0"/>
              </a:rPr>
              <a:pPr algn="r" defTabSz="913307"/>
              <a:t>‹#›</a:t>
            </a:fld>
            <a:endParaRPr lang="en-US" sz="1200" b="1" dirty="0">
              <a:solidFill>
                <a:prstClr val="white"/>
              </a:solidFill>
              <a:latin typeface="Arial"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4598983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iming>
    <p:tnLst>
      <p:par>
        <p:cTn id="1" dur="indefinite" restart="never" nodeType="tmRoot"/>
      </p:par>
    </p:tnLst>
  </p:timing>
  <p:hf hdr="0" ftr="0" dt="0"/>
  <p:txStyles>
    <p:titleStyle>
      <a:lvl1pPr algn="l" defTabSz="913307"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327" indent="-228327" algn="l" defTabSz="913307"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4980"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1633"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8286"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4940" indent="-228327" algn="l" defTabSz="913307"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1594"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247"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899"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554" indent="-228327" algn="l" defTabSz="9133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307" rtl="0" eaLnBrk="1" latinLnBrk="0" hangingPunct="1">
        <a:defRPr sz="1800" kern="1200">
          <a:solidFill>
            <a:schemeClr val="tx1"/>
          </a:solidFill>
          <a:latin typeface="+mn-lt"/>
          <a:ea typeface="+mn-ea"/>
          <a:cs typeface="+mn-cs"/>
        </a:defRPr>
      </a:lvl1pPr>
      <a:lvl2pPr marL="456654" algn="l" defTabSz="913307" rtl="0" eaLnBrk="1" latinLnBrk="0" hangingPunct="1">
        <a:defRPr sz="1800" kern="1200">
          <a:solidFill>
            <a:schemeClr val="tx1"/>
          </a:solidFill>
          <a:latin typeface="+mn-lt"/>
          <a:ea typeface="+mn-ea"/>
          <a:cs typeface="+mn-cs"/>
        </a:defRPr>
      </a:lvl2pPr>
      <a:lvl3pPr marL="913307" algn="l" defTabSz="913307" rtl="0" eaLnBrk="1" latinLnBrk="0" hangingPunct="1">
        <a:defRPr sz="1800" kern="1200">
          <a:solidFill>
            <a:schemeClr val="tx1"/>
          </a:solidFill>
          <a:latin typeface="+mn-lt"/>
          <a:ea typeface="+mn-ea"/>
          <a:cs typeface="+mn-cs"/>
        </a:defRPr>
      </a:lvl3pPr>
      <a:lvl4pPr marL="1369960" algn="l" defTabSz="913307" rtl="0" eaLnBrk="1" latinLnBrk="0" hangingPunct="1">
        <a:defRPr sz="1800" kern="1200">
          <a:solidFill>
            <a:schemeClr val="tx1"/>
          </a:solidFill>
          <a:latin typeface="+mn-lt"/>
          <a:ea typeface="+mn-ea"/>
          <a:cs typeface="+mn-cs"/>
        </a:defRPr>
      </a:lvl4pPr>
      <a:lvl5pPr marL="1826613" algn="l" defTabSz="913307" rtl="0" eaLnBrk="1" latinLnBrk="0" hangingPunct="1">
        <a:defRPr sz="1800" kern="1200">
          <a:solidFill>
            <a:schemeClr val="tx1"/>
          </a:solidFill>
          <a:latin typeface="+mn-lt"/>
          <a:ea typeface="+mn-ea"/>
          <a:cs typeface="+mn-cs"/>
        </a:defRPr>
      </a:lvl5pPr>
      <a:lvl6pPr marL="2283266" algn="l" defTabSz="913307" rtl="0" eaLnBrk="1" latinLnBrk="0" hangingPunct="1">
        <a:defRPr sz="1800" kern="1200">
          <a:solidFill>
            <a:schemeClr val="tx1"/>
          </a:solidFill>
          <a:latin typeface="+mn-lt"/>
          <a:ea typeface="+mn-ea"/>
          <a:cs typeface="+mn-cs"/>
        </a:defRPr>
      </a:lvl6pPr>
      <a:lvl7pPr marL="2739919" algn="l" defTabSz="913307" rtl="0" eaLnBrk="1" latinLnBrk="0" hangingPunct="1">
        <a:defRPr sz="1800" kern="1200">
          <a:solidFill>
            <a:schemeClr val="tx1"/>
          </a:solidFill>
          <a:latin typeface="+mn-lt"/>
          <a:ea typeface="+mn-ea"/>
          <a:cs typeface="+mn-cs"/>
        </a:defRPr>
      </a:lvl7pPr>
      <a:lvl8pPr marL="3196572" algn="l" defTabSz="913307" rtl="0" eaLnBrk="1" latinLnBrk="0" hangingPunct="1">
        <a:defRPr sz="1800" kern="1200">
          <a:solidFill>
            <a:schemeClr val="tx1"/>
          </a:solidFill>
          <a:latin typeface="+mn-lt"/>
          <a:ea typeface="+mn-ea"/>
          <a:cs typeface="+mn-cs"/>
        </a:defRPr>
      </a:lvl8pPr>
      <a:lvl9pPr marL="3653225" algn="l" defTabSz="9133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 y="0"/>
            <a:ext cx="12190005" cy="6858000"/>
          </a:xfrm>
          <a:prstGeom prst="rect">
            <a:avLst/>
          </a:prstGeom>
        </p:spPr>
      </p:pic>
      <p:sp>
        <p:nvSpPr>
          <p:cNvPr id="2" name="Title Placeholder 1"/>
          <p:cNvSpPr>
            <a:spLocks noGrp="1"/>
          </p:cNvSpPr>
          <p:nvPr>
            <p:ph type="title"/>
          </p:nvPr>
        </p:nvSpPr>
        <p:spPr>
          <a:xfrm>
            <a:off x="1085126" y="195007"/>
            <a:ext cx="10515600"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5126" y="1020746"/>
            <a:ext cx="10515600"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8886" y="6193327"/>
            <a:ext cx="1481559" cy="276999"/>
          </a:xfrm>
          <a:prstGeom prst="rect">
            <a:avLst/>
          </a:prstGeom>
          <a:noFill/>
        </p:spPr>
        <p:txBody>
          <a:bodyPr wrap="square" rtlCol="0">
            <a:spAutoFit/>
          </a:bodyPr>
          <a:lstStyle/>
          <a:p>
            <a:pPr algn="r" defTabSz="914400"/>
            <a:fld id="{B8C494D9-0274-4AA0-B1C8-8B0EFA1BC1C4}" type="slidenum">
              <a:rPr lang="en-US" sz="1200" b="1">
                <a:solidFill>
                  <a:prstClr val="white"/>
                </a:solidFill>
                <a:latin typeface="Arial" pitchFamily="34" charset="0"/>
                <a:ea typeface="MS PGothic" pitchFamily="34" charset="-128"/>
                <a:cs typeface="Arial" panose="020B0604020202020204" pitchFamily="34" charset="0"/>
              </a:rPr>
              <a:pPr algn="r" defTabSz="914400"/>
              <a:t>‹#›</a:t>
            </a:fld>
            <a:endParaRPr lang="en-US" sz="1200" b="1" dirty="0">
              <a:solidFill>
                <a:prstClr val="white"/>
              </a:solidFill>
              <a:latin typeface="Arial"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9692349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hwartz_covers-wide_103015_inside-new-02-logo.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2190005" cy="6858000"/>
          </a:xfrm>
          <a:prstGeom prst="rect">
            <a:avLst/>
          </a:prstGeom>
        </p:spPr>
      </p:pic>
      <p:sp>
        <p:nvSpPr>
          <p:cNvPr id="2" name="Title Placeholder 1"/>
          <p:cNvSpPr>
            <a:spLocks noGrp="1"/>
          </p:cNvSpPr>
          <p:nvPr>
            <p:ph type="title"/>
          </p:nvPr>
        </p:nvSpPr>
        <p:spPr>
          <a:xfrm>
            <a:off x="1085126" y="195007"/>
            <a:ext cx="10515600" cy="5067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5126" y="1020730"/>
            <a:ext cx="10515600" cy="4812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358878" y="6193311"/>
            <a:ext cx="1481559" cy="276999"/>
          </a:xfrm>
          <a:prstGeom prst="rect">
            <a:avLst/>
          </a:prstGeom>
          <a:noFill/>
        </p:spPr>
        <p:txBody>
          <a:bodyPr wrap="square" rtlCol="0">
            <a:spAutoFit/>
          </a:bodyPr>
          <a:lstStyle/>
          <a:p>
            <a:pPr algn="r" defTabSz="914400"/>
            <a:fld id="{B8C494D9-0274-4AA0-B1C8-8B0EFA1BC1C4}" type="slidenum">
              <a:rPr lang="en-US" sz="1200" b="1">
                <a:solidFill>
                  <a:prstClr val="white"/>
                </a:solidFill>
                <a:latin typeface="Arial" pitchFamily="34" charset="0"/>
                <a:ea typeface="MS PGothic" pitchFamily="34" charset="-128"/>
                <a:cs typeface="Arial" panose="020B0604020202020204" pitchFamily="34" charset="0"/>
              </a:rPr>
              <a:pPr algn="r" defTabSz="914400"/>
              <a:t>‹#›</a:t>
            </a:fld>
            <a:endParaRPr lang="en-US" sz="1200" b="1" dirty="0">
              <a:solidFill>
                <a:prstClr val="white"/>
              </a:solidFill>
              <a:latin typeface="Arial"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3775368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ftr="0" dt="0"/>
  <p:txStyles>
    <p:titleStyle>
      <a:lvl1pPr algn="l" defTabSz="914400" rtl="0" eaLnBrk="1" latinLnBrk="0" hangingPunct="1">
        <a:lnSpc>
          <a:spcPct val="90000"/>
        </a:lnSpc>
        <a:spcBef>
          <a:spcPct val="0"/>
        </a:spcBef>
        <a:buNone/>
        <a:defRPr sz="3200" b="1" kern="1200">
          <a:solidFill>
            <a:srgbClr val="3D85C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68C8C6"/>
        </a:buClr>
        <a:buFont typeface="Arial" panose="020B0604020202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8C8C6"/>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cid:e0184d50-8f9c-4539-b7b3-7fa7d60f71e9@namprd13.prod.outlook.com"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5026" y="1735017"/>
            <a:ext cx="10297298" cy="1516912"/>
          </a:xfrm>
        </p:spPr>
        <p:txBody>
          <a:bodyPr>
            <a:normAutofit/>
          </a:bodyPr>
          <a:lstStyle/>
          <a:p>
            <a:r>
              <a:rPr lang="en-US" sz="4400" smtClean="0"/>
              <a:t>Fostering </a:t>
            </a:r>
            <a:r>
              <a:rPr lang="en-US" sz="4400"/>
              <a:t>Compassion: One Breath, One Pause, One Community</a:t>
            </a:r>
            <a:endParaRPr lang="en-US" dirty="0"/>
          </a:p>
        </p:txBody>
      </p:sp>
      <p:sp>
        <p:nvSpPr>
          <p:cNvPr id="3" name="Subtitle 2"/>
          <p:cNvSpPr>
            <a:spLocks noGrp="1"/>
          </p:cNvSpPr>
          <p:nvPr>
            <p:ph type="subTitle" idx="1"/>
          </p:nvPr>
        </p:nvSpPr>
        <p:spPr>
          <a:xfrm>
            <a:off x="1534838" y="4114820"/>
            <a:ext cx="9144000" cy="1283245"/>
          </a:xfrm>
        </p:spPr>
        <p:txBody>
          <a:bodyPr>
            <a:normAutofit/>
          </a:bodyPr>
          <a:lstStyle/>
          <a:p>
            <a:pPr algn="ctr"/>
            <a:r>
              <a:rPr lang="en-US" b="1" dirty="0"/>
              <a:t>Compassion in Action </a:t>
            </a:r>
            <a:r>
              <a:rPr lang="en-US" b="1" i="0" dirty="0"/>
              <a:t>Webinar</a:t>
            </a:r>
            <a:r>
              <a:rPr lang="en-US" b="1" dirty="0"/>
              <a:t> </a:t>
            </a:r>
            <a:r>
              <a:rPr lang="en-US" b="1" i="0" dirty="0"/>
              <a:t>Series</a:t>
            </a:r>
          </a:p>
          <a:p>
            <a:pPr algn="ctr"/>
            <a:r>
              <a:rPr lang="en-US" i="0" smtClean="0"/>
              <a:t>March 21, </a:t>
            </a:r>
            <a:r>
              <a:rPr lang="en-US" i="0" dirty="0" smtClean="0"/>
              <a:t>2018</a:t>
            </a:r>
            <a:endParaRPr lang="en-US" i="0" dirty="0"/>
          </a:p>
        </p:txBody>
      </p:sp>
    </p:spTree>
    <p:extLst>
      <p:ext uri="{BB962C8B-B14F-4D97-AF65-F5344CB8AC3E}">
        <p14:creationId xmlns:p14="http://schemas.microsoft.com/office/powerpoint/2010/main" val="3770667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8720" y="533420"/>
            <a:ext cx="10012680" cy="5632133"/>
          </a:xfrm>
          <a:prstGeom prst="rect">
            <a:avLst/>
          </a:prstGeom>
        </p:spPr>
      </p:pic>
      <p:sp>
        <p:nvSpPr>
          <p:cNvPr id="4"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10</a:t>
            </a:fld>
            <a:endParaRPr lang="en-US">
              <a:solidFill>
                <a:srgbClr val="000000">
                  <a:tint val="75000"/>
                </a:srgbClr>
              </a:solidFill>
            </a:endParaRPr>
          </a:p>
        </p:txBody>
      </p:sp>
    </p:spTree>
    <p:extLst>
      <p:ext uri="{BB962C8B-B14F-4D97-AF65-F5344CB8AC3E}">
        <p14:creationId xmlns:p14="http://schemas.microsoft.com/office/powerpoint/2010/main" val="66150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92481"/>
            <a:ext cx="7696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11</a:t>
            </a:fld>
            <a:endParaRPr lang="en-US">
              <a:solidFill>
                <a:srgbClr val="000000">
                  <a:tint val="75000"/>
                </a:srgbClr>
              </a:solidFill>
            </a:endParaRPr>
          </a:p>
        </p:txBody>
      </p:sp>
    </p:spTree>
    <p:extLst>
      <p:ext uri="{BB962C8B-B14F-4D97-AF65-F5344CB8AC3E}">
        <p14:creationId xmlns:p14="http://schemas.microsoft.com/office/powerpoint/2010/main" val="300305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ge result for images charlottesville car ram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099" y="469557"/>
            <a:ext cx="8928056" cy="60300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12</a:t>
            </a:fld>
            <a:endParaRPr lang="en-US">
              <a:solidFill>
                <a:srgbClr val="000000">
                  <a:tint val="75000"/>
                </a:srgbClr>
              </a:solidFill>
            </a:endParaRPr>
          </a:p>
        </p:txBody>
      </p:sp>
    </p:spTree>
    <p:extLst>
      <p:ext uri="{BB962C8B-B14F-4D97-AF65-F5344CB8AC3E}">
        <p14:creationId xmlns:p14="http://schemas.microsoft.com/office/powerpoint/2010/main" val="26245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Users\dkf2u\AppData\Local\Microsoft\Windows\Temporary Internet Files\Content.IE5\QFZWWDK1\MP9004004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23" y="0"/>
            <a:ext cx="10302876" cy="686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Placeholder 1"/>
          <p:cNvSpPr txBox="1">
            <a:spLocks/>
          </p:cNvSpPr>
          <p:nvPr/>
        </p:nvSpPr>
        <p:spPr bwMode="auto">
          <a:xfrm>
            <a:off x="1420812" y="1676400"/>
            <a:ext cx="92852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34400" dirty="0">
              <a:solidFill>
                <a:srgbClr val="E57100"/>
              </a:solidFill>
              <a:latin typeface="Franklin Gothic Demi Cond" panose="020B0706030402020204" pitchFamily="34" charset="0"/>
            </a:endParaRPr>
          </a:p>
        </p:txBody>
      </p:sp>
      <p:sp>
        <p:nvSpPr>
          <p:cNvPr id="4"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13</a:t>
            </a:fld>
            <a:endParaRPr lang="en-US">
              <a:solidFill>
                <a:srgbClr val="000000">
                  <a:tint val="75000"/>
                </a:srgbClr>
              </a:solidFill>
            </a:endParaRPr>
          </a:p>
        </p:txBody>
      </p:sp>
    </p:spTree>
    <p:extLst>
      <p:ext uri="{BB962C8B-B14F-4D97-AF65-F5344CB8AC3E}">
        <p14:creationId xmlns:p14="http://schemas.microsoft.com/office/powerpoint/2010/main" val="169897054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0"/>
            <a:ext cx="10388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Placeholder 1"/>
          <p:cNvSpPr txBox="1">
            <a:spLocks/>
          </p:cNvSpPr>
          <p:nvPr/>
        </p:nvSpPr>
        <p:spPr bwMode="auto">
          <a:xfrm>
            <a:off x="1420812" y="1676400"/>
            <a:ext cx="92852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34400" dirty="0">
              <a:solidFill>
                <a:schemeClr val="bg1"/>
              </a:solidFill>
              <a:latin typeface="Franklin Gothic Demi Cond" panose="020B0706030402020204" pitchFamily="34" charset="0"/>
            </a:endParaRPr>
          </a:p>
        </p:txBody>
      </p:sp>
      <p:sp>
        <p:nvSpPr>
          <p:cNvPr id="4"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14</a:t>
            </a:fld>
            <a:endParaRPr lang="en-US">
              <a:solidFill>
                <a:srgbClr val="000000">
                  <a:tint val="75000"/>
                </a:srgbClr>
              </a:solidFill>
            </a:endParaRPr>
          </a:p>
        </p:txBody>
      </p:sp>
    </p:spTree>
    <p:extLst>
      <p:ext uri="{BB962C8B-B14F-4D97-AF65-F5344CB8AC3E}">
        <p14:creationId xmlns:p14="http://schemas.microsoft.com/office/powerpoint/2010/main" val="101924275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id:e0184d50-8f9c-4539-b7b3-7fa7d60f71e9@namprd13.prod.outlook.com"/>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733810" y="506289"/>
            <a:ext cx="4343400" cy="578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15</a:t>
            </a:fld>
            <a:endParaRPr lang="en-US">
              <a:solidFill>
                <a:srgbClr val="000000">
                  <a:tint val="75000"/>
                </a:srgbClr>
              </a:solidFill>
            </a:endParaRPr>
          </a:p>
        </p:txBody>
      </p:sp>
    </p:spTree>
    <p:extLst>
      <p:ext uri="{BB962C8B-B14F-4D97-AF65-F5344CB8AC3E}">
        <p14:creationId xmlns:p14="http://schemas.microsoft.com/office/powerpoint/2010/main" val="3071864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89770" y="609601"/>
            <a:ext cx="8244840" cy="3992880"/>
          </a:xfrm>
          <a:prstGeom prst="rect">
            <a:avLst/>
          </a:prstGeom>
          <a:noFill/>
          <a:ln>
            <a:noFill/>
          </a:ln>
          <a:effectLst/>
          <a:extLst/>
        </p:spPr>
      </p:pic>
      <p:sp>
        <p:nvSpPr>
          <p:cNvPr id="5" name="TextBox 4"/>
          <p:cNvSpPr txBox="1"/>
          <p:nvPr/>
        </p:nvSpPr>
        <p:spPr>
          <a:xfrm>
            <a:off x="4953526" y="4850836"/>
            <a:ext cx="2117311" cy="646331"/>
          </a:xfrm>
          <a:prstGeom prst="rect">
            <a:avLst/>
          </a:prstGeom>
          <a:noFill/>
        </p:spPr>
        <p:txBody>
          <a:bodyPr wrap="none" lIns="91438" tIns="45719" rIns="91438" bIns="45719" rtlCol="0">
            <a:spAutoFit/>
          </a:bodyPr>
          <a:lstStyle/>
          <a:p>
            <a:r>
              <a:rPr lang="en-US" sz="3600" dirty="0"/>
              <a:t>Thank you</a:t>
            </a:r>
          </a:p>
        </p:txBody>
      </p:sp>
      <p:sp>
        <p:nvSpPr>
          <p:cNvPr id="6" name="TextBox 5"/>
          <p:cNvSpPr txBox="1"/>
          <p:nvPr/>
        </p:nvSpPr>
        <p:spPr>
          <a:xfrm>
            <a:off x="937211" y="5623581"/>
            <a:ext cx="5074979" cy="954107"/>
          </a:xfrm>
          <a:prstGeom prst="rect">
            <a:avLst/>
          </a:prstGeom>
          <a:noFill/>
        </p:spPr>
        <p:txBody>
          <a:bodyPr wrap="none" lIns="91438" tIns="45719" rIns="91438" bIns="45719" rtlCol="0">
            <a:spAutoFit/>
          </a:bodyPr>
          <a:lstStyle/>
          <a:p>
            <a:r>
              <a:rPr lang="en-US" sz="2800" dirty="0"/>
              <a:t>Jonathan Bartels</a:t>
            </a:r>
          </a:p>
          <a:p>
            <a:r>
              <a:rPr lang="en-US" sz="2800" dirty="0"/>
              <a:t>JBB4X@hscmail.mcc.virginia.edu</a:t>
            </a:r>
          </a:p>
        </p:txBody>
      </p:sp>
      <p:sp>
        <p:nvSpPr>
          <p:cNvPr id="7" name="TextBox 6"/>
          <p:cNvSpPr txBox="1"/>
          <p:nvPr/>
        </p:nvSpPr>
        <p:spPr>
          <a:xfrm>
            <a:off x="7345691" y="5623581"/>
            <a:ext cx="3038652" cy="954107"/>
          </a:xfrm>
          <a:prstGeom prst="rect">
            <a:avLst/>
          </a:prstGeom>
          <a:noFill/>
        </p:spPr>
        <p:txBody>
          <a:bodyPr wrap="none" lIns="91438" tIns="45719" rIns="91438" bIns="45719" rtlCol="0">
            <a:spAutoFit/>
          </a:bodyPr>
          <a:lstStyle/>
          <a:p>
            <a:r>
              <a:rPr lang="en-US" sz="2800" dirty="0"/>
              <a:t>Tim Cunningham</a:t>
            </a:r>
          </a:p>
          <a:p>
            <a:r>
              <a:rPr lang="en-US" sz="2800" dirty="0"/>
              <a:t>tdc8h@virginia.edu</a:t>
            </a:r>
          </a:p>
        </p:txBody>
      </p:sp>
      <p:sp>
        <p:nvSpPr>
          <p:cNvPr id="8"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16</a:t>
            </a:fld>
            <a:endParaRPr lang="en-US">
              <a:solidFill>
                <a:srgbClr val="000000">
                  <a:tint val="75000"/>
                </a:srgbClr>
              </a:solidFill>
            </a:endParaRPr>
          </a:p>
        </p:txBody>
      </p:sp>
    </p:spTree>
    <p:extLst>
      <p:ext uri="{BB962C8B-B14F-4D97-AF65-F5344CB8AC3E}">
        <p14:creationId xmlns:p14="http://schemas.microsoft.com/office/powerpoint/2010/main" val="193756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12802" y="461269"/>
            <a:ext cx="10773911" cy="506744"/>
          </a:xfrm>
        </p:spPr>
        <p:txBody>
          <a:bodyPr>
            <a:normAutofit/>
          </a:bodyPr>
          <a:lstStyle/>
          <a:p>
            <a:pPr algn="ctr"/>
            <a:r>
              <a:rPr lang="en-US" dirty="0" smtClean="0">
                <a:solidFill>
                  <a:schemeClr val="tx1"/>
                </a:solidFill>
              </a:rPr>
              <a:t>Questions &amp; Answers</a:t>
            </a:r>
            <a:endParaRPr lang="en-US" dirty="0">
              <a:solidFill>
                <a:schemeClr val="tx1"/>
              </a:solidFill>
            </a:endParaRPr>
          </a:p>
        </p:txBody>
      </p:sp>
      <p:sp>
        <p:nvSpPr>
          <p:cNvPr id="6" name="TextBox 5"/>
          <p:cNvSpPr txBox="1"/>
          <p:nvPr/>
        </p:nvSpPr>
        <p:spPr>
          <a:xfrm>
            <a:off x="7776517" y="4232192"/>
            <a:ext cx="4053020" cy="954107"/>
          </a:xfrm>
          <a:prstGeom prst="rect">
            <a:avLst/>
          </a:prstGeom>
          <a:noFill/>
        </p:spPr>
        <p:txBody>
          <a:bodyPr wrap="square" rtlCol="0">
            <a:spAutoFit/>
          </a:bodyPr>
          <a:lstStyle/>
          <a:p>
            <a:pPr algn="ctr" defTabSz="914400"/>
            <a:r>
              <a:rPr lang="en-US" sz="1400" b="1" dirty="0">
                <a:solidFill>
                  <a:prstClr val="black"/>
                </a:solidFill>
                <a:latin typeface="Arial" pitchFamily="34" charset="0"/>
                <a:ea typeface="MS PGothic" pitchFamily="34" charset="-128"/>
                <a:cs typeface="Arial" pitchFamily="34" charset="0"/>
              </a:rPr>
              <a:t>Beth Lown, MD</a:t>
            </a:r>
          </a:p>
          <a:p>
            <a:pPr algn="ctr" defTabSz="914400"/>
            <a:r>
              <a:rPr lang="en-US" sz="1400" smtClean="0">
                <a:solidFill>
                  <a:prstClr val="black"/>
                </a:solidFill>
                <a:latin typeface="Arial" pitchFamily="34" charset="0"/>
                <a:ea typeface="MS PGothic" pitchFamily="34" charset="-128"/>
                <a:cs typeface="Arial" pitchFamily="34" charset="0"/>
              </a:rPr>
              <a:t>Chief Medical Officer</a:t>
            </a:r>
            <a:endParaRPr lang="en-US" sz="1400" dirty="0">
              <a:solidFill>
                <a:prstClr val="black"/>
              </a:solidFill>
              <a:latin typeface="Arial" pitchFamily="34" charset="0"/>
              <a:ea typeface="MS PGothic" pitchFamily="34" charset="-128"/>
              <a:cs typeface="Arial" pitchFamily="34" charset="0"/>
            </a:endParaRPr>
          </a:p>
          <a:p>
            <a:pPr algn="ctr" defTabSz="914400"/>
            <a:r>
              <a:rPr lang="en-US" sz="1400" dirty="0">
                <a:solidFill>
                  <a:prstClr val="black"/>
                </a:solidFill>
                <a:latin typeface="Arial" pitchFamily="34" charset="0"/>
                <a:ea typeface="MS PGothic" pitchFamily="34" charset="-128"/>
                <a:cs typeface="Arial" pitchFamily="34" charset="0"/>
              </a:rPr>
              <a:t>The Schwartz Center </a:t>
            </a:r>
            <a:r>
              <a:rPr lang="en-US" sz="1400">
                <a:solidFill>
                  <a:prstClr val="black"/>
                </a:solidFill>
                <a:latin typeface="Arial" pitchFamily="34" charset="0"/>
                <a:ea typeface="MS PGothic" pitchFamily="34" charset="-128"/>
                <a:cs typeface="Arial" pitchFamily="34" charset="0"/>
              </a:rPr>
              <a:t>for </a:t>
            </a:r>
            <a:endParaRPr lang="en-US" sz="1400" smtClean="0">
              <a:solidFill>
                <a:prstClr val="black"/>
              </a:solidFill>
              <a:latin typeface="Arial" pitchFamily="34" charset="0"/>
              <a:ea typeface="MS PGothic" pitchFamily="34" charset="-128"/>
              <a:cs typeface="Arial" pitchFamily="34" charset="0"/>
            </a:endParaRPr>
          </a:p>
          <a:p>
            <a:pPr algn="ctr" defTabSz="914400"/>
            <a:r>
              <a:rPr lang="en-US" sz="1400" smtClean="0">
                <a:solidFill>
                  <a:prstClr val="black"/>
                </a:solidFill>
                <a:latin typeface="Arial" pitchFamily="34" charset="0"/>
                <a:ea typeface="MS PGothic" pitchFamily="34" charset="-128"/>
                <a:cs typeface="Arial" pitchFamily="34" charset="0"/>
              </a:rPr>
              <a:t>Compassionate </a:t>
            </a:r>
            <a:r>
              <a:rPr lang="en-US" sz="1400" dirty="0">
                <a:solidFill>
                  <a:prstClr val="black"/>
                </a:solidFill>
                <a:latin typeface="Arial" pitchFamily="34" charset="0"/>
                <a:ea typeface="MS PGothic" pitchFamily="34" charset="-128"/>
                <a:cs typeface="Arial" pitchFamily="34" charset="0"/>
              </a:rPr>
              <a:t>Healthcare</a:t>
            </a:r>
          </a:p>
        </p:txBody>
      </p:sp>
      <p:sp>
        <p:nvSpPr>
          <p:cNvPr id="11" name="TextBox 10"/>
          <p:cNvSpPr txBox="1"/>
          <p:nvPr/>
        </p:nvSpPr>
        <p:spPr>
          <a:xfrm>
            <a:off x="494270" y="4297660"/>
            <a:ext cx="3641125" cy="692497"/>
          </a:xfrm>
          <a:prstGeom prst="rect">
            <a:avLst/>
          </a:prstGeom>
          <a:noFill/>
        </p:spPr>
        <p:txBody>
          <a:bodyPr wrap="square" rtlCol="0">
            <a:spAutoFit/>
          </a:bodyPr>
          <a:lstStyle/>
          <a:p>
            <a:pPr algn="ctr" defTabSz="914400"/>
            <a:r>
              <a:rPr lang="en-US" sz="1400" b="1" smtClean="0">
                <a:solidFill>
                  <a:prstClr val="black"/>
                </a:solidFill>
                <a:latin typeface="Arial" pitchFamily="34" charset="0"/>
                <a:ea typeface="MS PGothic" pitchFamily="34" charset="-128"/>
                <a:cs typeface="Arial" pitchFamily="34" charset="0"/>
              </a:rPr>
              <a:t>Jonathan </a:t>
            </a:r>
            <a:r>
              <a:rPr lang="en-US" sz="1400" b="1">
                <a:solidFill>
                  <a:prstClr val="black"/>
                </a:solidFill>
                <a:latin typeface="Arial" pitchFamily="34" charset="0"/>
                <a:ea typeface="MS PGothic" pitchFamily="34" charset="-128"/>
                <a:cs typeface="Arial" pitchFamily="34" charset="0"/>
              </a:rPr>
              <a:t>Bartels, RN, CHPN </a:t>
            </a:r>
            <a:endParaRPr lang="en-US" sz="1400" b="1" smtClean="0">
              <a:solidFill>
                <a:prstClr val="black"/>
              </a:solidFill>
              <a:latin typeface="Arial" pitchFamily="34" charset="0"/>
              <a:ea typeface="MS PGothic" pitchFamily="34" charset="-128"/>
              <a:cs typeface="Arial" pitchFamily="34" charset="0"/>
            </a:endParaRPr>
          </a:p>
          <a:p>
            <a:pPr algn="ctr" defTabSz="914400"/>
            <a:r>
              <a:rPr lang="en-US" sz="1400" smtClean="0">
                <a:solidFill>
                  <a:prstClr val="black"/>
                </a:solidFill>
                <a:latin typeface="Arial" pitchFamily="34" charset="0"/>
                <a:ea typeface="MS PGothic" pitchFamily="34" charset="-128"/>
                <a:cs typeface="Arial" pitchFamily="34" charset="0"/>
              </a:rPr>
              <a:t>University of </a:t>
            </a:r>
            <a:r>
              <a:rPr lang="en-US" sz="1400" smtClean="0">
                <a:solidFill>
                  <a:prstClr val="black"/>
                </a:solidFill>
                <a:latin typeface="Arial" pitchFamily="34" charset="0"/>
                <a:ea typeface="MS PGothic" pitchFamily="34" charset="-128"/>
                <a:cs typeface="Arial" pitchFamily="34" charset="0"/>
              </a:rPr>
              <a:t>Virginia Health System</a:t>
            </a:r>
            <a:endParaRPr lang="en-US" sz="1400">
              <a:solidFill>
                <a:prstClr val="black"/>
              </a:solidFill>
              <a:latin typeface="Arial" pitchFamily="34" charset="0"/>
              <a:ea typeface="MS PGothic" pitchFamily="34" charset="-128"/>
              <a:cs typeface="Arial" pitchFamily="34" charset="0"/>
            </a:endParaRPr>
          </a:p>
          <a:p>
            <a:pPr algn="ctr" defTabSz="914400"/>
            <a:endParaRPr lang="en-US" sz="1100" dirty="0">
              <a:solidFill>
                <a:prstClr val="black"/>
              </a:solidFill>
              <a:latin typeface="Arial" pitchFamily="34" charset="0"/>
              <a:ea typeface="MS PGothic" pitchFamily="34" charset="-128"/>
              <a:cs typeface="Arial" pitchFamily="34" charset="0"/>
            </a:endParaRPr>
          </a:p>
        </p:txBody>
      </p:sp>
      <p:sp>
        <p:nvSpPr>
          <p:cNvPr id="14" name="Rectangle 13"/>
          <p:cNvSpPr/>
          <p:nvPr/>
        </p:nvSpPr>
        <p:spPr>
          <a:xfrm>
            <a:off x="2" y="5393288"/>
            <a:ext cx="12192000" cy="400110"/>
          </a:xfrm>
          <a:prstGeom prst="rect">
            <a:avLst/>
          </a:prstGeom>
        </p:spPr>
        <p:txBody>
          <a:bodyPr wrap="square">
            <a:spAutoFit/>
          </a:bodyPr>
          <a:lstStyle/>
          <a:p>
            <a:pPr algn="ctr" defTabSz="914400" eaLnBrk="0" fontAlgn="base" hangingPunct="0">
              <a:spcBef>
                <a:spcPct val="0"/>
              </a:spcBef>
              <a:spcAft>
                <a:spcPct val="0"/>
              </a:spcAft>
            </a:pPr>
            <a:r>
              <a:rPr lang="en-US" sz="2000" dirty="0">
                <a:solidFill>
                  <a:prstClr val="black"/>
                </a:solidFill>
                <a:latin typeface="Arial" pitchFamily="34" charset="0"/>
                <a:ea typeface="MS PGothic" pitchFamily="34" charset="-128"/>
              </a:rPr>
              <a:t>Type your questions in the Questions Pane on your screen at any time.</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664007" y="1348478"/>
            <a:ext cx="2078134" cy="2807208"/>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114" y="1391444"/>
            <a:ext cx="2237689" cy="271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566" y="1391445"/>
            <a:ext cx="2087308" cy="272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258960" y="4297660"/>
            <a:ext cx="3476367" cy="692497"/>
          </a:xfrm>
          <a:prstGeom prst="rect">
            <a:avLst/>
          </a:prstGeom>
          <a:noFill/>
        </p:spPr>
        <p:txBody>
          <a:bodyPr wrap="square" rtlCol="0">
            <a:spAutoFit/>
          </a:bodyPr>
          <a:lstStyle/>
          <a:p>
            <a:pPr algn="ctr" defTabSz="914400"/>
            <a:r>
              <a:rPr lang="en-US" sz="1400" b="1">
                <a:solidFill>
                  <a:prstClr val="black"/>
                </a:solidFill>
                <a:latin typeface="Arial" pitchFamily="34" charset="0"/>
                <a:ea typeface="MS PGothic" pitchFamily="34" charset="-128"/>
                <a:cs typeface="Arial" pitchFamily="34" charset="0"/>
              </a:rPr>
              <a:t>Tim Cunningham, RN, DrPH </a:t>
            </a:r>
          </a:p>
          <a:p>
            <a:pPr algn="ctr" defTabSz="914400"/>
            <a:r>
              <a:rPr lang="en-US" sz="1400">
                <a:solidFill>
                  <a:prstClr val="black"/>
                </a:solidFill>
                <a:latin typeface="Arial" pitchFamily="34" charset="0"/>
                <a:ea typeface="MS PGothic" pitchFamily="34" charset="-128"/>
                <a:cs typeface="Arial" pitchFamily="34" charset="0"/>
              </a:rPr>
              <a:t>University of Virginia School of Nursing</a:t>
            </a:r>
          </a:p>
          <a:p>
            <a:pPr algn="ctr" defTabSz="914400"/>
            <a:endParaRPr lang="en-US" sz="1100" dirty="0">
              <a:solidFill>
                <a:prstClr val="black"/>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104373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688" y="1905003"/>
            <a:ext cx="10412626" cy="1545021"/>
          </a:xfrm>
        </p:spPr>
        <p:txBody>
          <a:bodyPr>
            <a:normAutofit/>
          </a:bodyPr>
          <a:lstStyle/>
          <a:p>
            <a:r>
              <a:rPr lang="en-US" sz="3200" dirty="0"/>
              <a:t>Thank you for participating in </a:t>
            </a:r>
            <a:br>
              <a:rPr lang="en-US" sz="3200" dirty="0"/>
            </a:br>
            <a:r>
              <a:rPr lang="en-US" sz="3200" dirty="0"/>
              <a:t>today’s session. </a:t>
            </a:r>
          </a:p>
        </p:txBody>
      </p:sp>
      <p:sp>
        <p:nvSpPr>
          <p:cNvPr id="3" name="Subtitle 2"/>
          <p:cNvSpPr>
            <a:spLocks noGrp="1"/>
          </p:cNvSpPr>
          <p:nvPr>
            <p:ph type="subTitle" idx="1"/>
          </p:nvPr>
        </p:nvSpPr>
        <p:spPr>
          <a:xfrm>
            <a:off x="812801" y="3854644"/>
            <a:ext cx="10464798" cy="1008689"/>
          </a:xfrm>
        </p:spPr>
        <p:txBody>
          <a:bodyPr>
            <a:normAutofit/>
          </a:bodyPr>
          <a:lstStyle/>
          <a:p>
            <a:r>
              <a:rPr lang="en-US" sz="2600" dirty="0"/>
              <a:t>Please take a moment to complete the</a:t>
            </a:r>
          </a:p>
          <a:p>
            <a:r>
              <a:rPr lang="en-US" sz="2600" dirty="0"/>
              <a:t>electronic survey upon exiting today’s program</a:t>
            </a:r>
            <a:r>
              <a:rPr lang="en-US" dirty="0"/>
              <a:t>.</a:t>
            </a:r>
          </a:p>
        </p:txBody>
      </p:sp>
      <p:sp>
        <p:nvSpPr>
          <p:cNvPr id="4" name="Content Placeholder 2"/>
          <p:cNvSpPr txBox="1">
            <a:spLocks/>
          </p:cNvSpPr>
          <p:nvPr/>
        </p:nvSpPr>
        <p:spPr>
          <a:xfrm>
            <a:off x="2" y="5031881"/>
            <a:ext cx="12192000" cy="1664043"/>
          </a:xfrm>
          <a:prstGeom prst="rect">
            <a:avLst/>
          </a:prstGeom>
        </p:spPr>
        <p:txBody>
          <a:bodyPr vert="horz" lIns="91440" tIns="45720" rIns="91440" bIns="45720" rtlCol="0">
            <a:normAutofit/>
          </a:bodyPr>
          <a:lstStyle/>
          <a:p>
            <a:pPr marL="228600" indent="-228600" algn="ctr" defTabSz="914400">
              <a:lnSpc>
                <a:spcPct val="90000"/>
              </a:lnSpc>
              <a:spcBef>
                <a:spcPts val="1000"/>
              </a:spcBef>
              <a:buClr>
                <a:srgbClr val="68C8C6"/>
              </a:buClr>
              <a:buFont typeface="Arial" panose="020B0604020202020204" pitchFamily="34" charset="0"/>
              <a:buNone/>
              <a:defRPr/>
            </a:pPr>
            <a:r>
              <a:rPr lang="en-US" sz="1600" i="1" dirty="0">
                <a:solidFill>
                  <a:prstClr val="black">
                    <a:lumMod val="65000"/>
                    <a:lumOff val="35000"/>
                  </a:prstClr>
                </a:solidFill>
                <a:latin typeface="Arial" pitchFamily="34" charset="0"/>
                <a:ea typeface="MS PGothic" pitchFamily="34" charset="-128"/>
                <a:cs typeface="Arial" panose="020B0604020202020204" pitchFamily="34" charset="0"/>
              </a:rPr>
              <a:t>Visit</a:t>
            </a:r>
            <a:r>
              <a:rPr lang="en-US" sz="1600" dirty="0">
                <a:solidFill>
                  <a:prstClr val="black">
                    <a:lumMod val="65000"/>
                    <a:lumOff val="35000"/>
                  </a:prstClr>
                </a:solidFill>
                <a:latin typeface="Arial" pitchFamily="34" charset="0"/>
                <a:ea typeface="MS PGothic" pitchFamily="34" charset="-128"/>
                <a:cs typeface="Arial" panose="020B0604020202020204" pitchFamily="34" charset="0"/>
              </a:rPr>
              <a:t> theschwartzcenter.org </a:t>
            </a:r>
            <a:r>
              <a:rPr lang="en-US" sz="1600" i="1" dirty="0">
                <a:solidFill>
                  <a:prstClr val="black">
                    <a:lumMod val="65000"/>
                    <a:lumOff val="35000"/>
                  </a:prstClr>
                </a:solidFill>
                <a:latin typeface="Arial" pitchFamily="34" charset="0"/>
                <a:ea typeface="MS PGothic" pitchFamily="34" charset="-128"/>
                <a:cs typeface="Arial" panose="020B0604020202020204" pitchFamily="34" charset="0"/>
              </a:rPr>
              <a:t>for more details or to register for a future session. </a:t>
            </a:r>
          </a:p>
          <a:p>
            <a:pPr marL="228600" indent="-228600" algn="ctr" defTabSz="914400">
              <a:lnSpc>
                <a:spcPct val="90000"/>
              </a:lnSpc>
              <a:spcBef>
                <a:spcPts val="1000"/>
              </a:spcBef>
              <a:buClr>
                <a:srgbClr val="68C8C6"/>
              </a:buClr>
              <a:buFont typeface="Arial" panose="020B0604020202020204" pitchFamily="34" charset="0"/>
              <a:buNone/>
              <a:defRPr/>
            </a:pPr>
            <a:r>
              <a:rPr lang="en-US" sz="1600" i="1" dirty="0">
                <a:solidFill>
                  <a:prstClr val="black">
                    <a:lumMod val="65000"/>
                    <a:lumOff val="35000"/>
                  </a:prstClr>
                </a:solidFill>
                <a:latin typeface="Arial" pitchFamily="34" charset="0"/>
                <a:ea typeface="MS PGothic" pitchFamily="34" charset="-128"/>
                <a:cs typeface="Arial" panose="020B0604020202020204" pitchFamily="34" charset="0"/>
              </a:rPr>
              <a:t>Look for our webinar email invitations and share them with your friends!</a:t>
            </a:r>
          </a:p>
          <a:p>
            <a:pPr marL="228600" indent="-228600" algn="ctr" defTabSz="914400">
              <a:lnSpc>
                <a:spcPct val="90000"/>
              </a:lnSpc>
              <a:spcBef>
                <a:spcPts val="1000"/>
              </a:spcBef>
              <a:buClr>
                <a:srgbClr val="68C8C6"/>
              </a:buClr>
              <a:buFont typeface="Arial" panose="020B0604020202020204" pitchFamily="34" charset="0"/>
              <a:buNone/>
              <a:defRPr/>
            </a:pPr>
            <a:endParaRPr lang="en-US" sz="2200" dirty="0">
              <a:solidFill>
                <a:prstClr val="black">
                  <a:lumMod val="65000"/>
                  <a:lumOff val="35000"/>
                </a:prstClr>
              </a:solidFill>
              <a:latin typeface="Arial"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23334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8" y="4904239"/>
            <a:ext cx="5873152" cy="922984"/>
          </a:xfrm>
          <a:prstGeom prst="rect">
            <a:avLst/>
          </a:prstGeom>
          <a:noFill/>
        </p:spPr>
        <p:txBody>
          <a:bodyPr wrap="square" lIns="91098" tIns="45549" rIns="91098" bIns="45549" rtlCol="0">
            <a:spAutoFit/>
          </a:bodyPr>
          <a:lstStyle/>
          <a:p>
            <a:pPr algn="ctr" defTabSz="910941"/>
            <a:r>
              <a:rPr lang="en-US" sz="1800" b="1" dirty="0">
                <a:solidFill>
                  <a:prstClr val="black"/>
                </a:solidFill>
                <a:latin typeface="Arial" pitchFamily="34" charset="0"/>
                <a:ea typeface="MS PGothic" pitchFamily="34" charset="-128"/>
                <a:cs typeface="Arial" pitchFamily="34" charset="0"/>
              </a:rPr>
              <a:t>Stephanie Adler </a:t>
            </a:r>
            <a:r>
              <a:rPr lang="en-US" sz="1800" b="1" dirty="0" smtClean="0">
                <a:solidFill>
                  <a:prstClr val="black"/>
                </a:solidFill>
                <a:latin typeface="Arial" pitchFamily="34" charset="0"/>
                <a:ea typeface="MS PGothic" pitchFamily="34" charset="-128"/>
                <a:cs typeface="Arial" pitchFamily="34" charset="0"/>
              </a:rPr>
              <a:t>Yuan, MS</a:t>
            </a:r>
            <a:endParaRPr lang="en-US" sz="1800" b="1" dirty="0">
              <a:solidFill>
                <a:prstClr val="black"/>
              </a:solidFill>
              <a:latin typeface="Arial" pitchFamily="34" charset="0"/>
              <a:ea typeface="MS PGothic" pitchFamily="34" charset="-128"/>
              <a:cs typeface="Arial" pitchFamily="34" charset="0"/>
            </a:endParaRPr>
          </a:p>
          <a:p>
            <a:pPr algn="ctr" defTabSz="910941"/>
            <a:r>
              <a:rPr lang="en-US" sz="1800" dirty="0">
                <a:solidFill>
                  <a:prstClr val="black"/>
                </a:solidFill>
                <a:latin typeface="Arial" pitchFamily="34" charset="0"/>
                <a:ea typeface="MS PGothic" pitchFamily="34" charset="-128"/>
                <a:cs typeface="Arial" pitchFamily="34" charset="0"/>
              </a:rPr>
              <a:t>Director, Education &amp; Training</a:t>
            </a:r>
          </a:p>
          <a:p>
            <a:pPr algn="ctr" defTabSz="910941"/>
            <a:r>
              <a:rPr lang="en-US" sz="1800" dirty="0">
                <a:solidFill>
                  <a:prstClr val="black"/>
                </a:solidFill>
                <a:latin typeface="Arial" pitchFamily="34" charset="0"/>
                <a:ea typeface="MS PGothic" pitchFamily="34" charset="-128"/>
                <a:cs typeface="Arial" pitchFamily="34" charset="0"/>
              </a:rPr>
              <a:t>The Schwartz Center for Compassionate Healthcare</a:t>
            </a:r>
          </a:p>
        </p:txBody>
      </p:sp>
      <p:sp>
        <p:nvSpPr>
          <p:cNvPr id="11" name="Title 1"/>
          <p:cNvSpPr txBox="1">
            <a:spLocks/>
          </p:cNvSpPr>
          <p:nvPr/>
        </p:nvSpPr>
        <p:spPr>
          <a:xfrm>
            <a:off x="4736874" y="609561"/>
            <a:ext cx="2651052" cy="506744"/>
          </a:xfrm>
          <a:prstGeom prst="rect">
            <a:avLst/>
          </a:prstGeom>
        </p:spPr>
        <p:txBody>
          <a:bodyPr vert="horz" lIns="91098" tIns="45549" rIns="91098" bIns="45549" rtlCol="0" anchor="ctr">
            <a:normAutofit fontScale="97500"/>
          </a:bodyPr>
          <a:lstStyle/>
          <a:p>
            <a:pPr algn="ctr" defTabSz="910941">
              <a:lnSpc>
                <a:spcPct val="90000"/>
              </a:lnSpc>
              <a:defRPr/>
            </a:pPr>
            <a:r>
              <a:rPr lang="en-US" sz="2800" b="1" dirty="0">
                <a:solidFill>
                  <a:srgbClr val="3D85C6"/>
                </a:solidFill>
                <a:latin typeface="Arial" pitchFamily="34" charset="0"/>
                <a:ea typeface="MS PGothic" pitchFamily="34" charset="-128"/>
                <a:cs typeface="Arial" panose="020B0604020202020204" pitchFamily="34" charset="0"/>
              </a:rPr>
              <a:t>Moderator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33" y="1256989"/>
            <a:ext cx="2279933" cy="3288507"/>
          </a:xfrm>
          <a:prstGeom prst="rect">
            <a:avLst/>
          </a:prstGeom>
        </p:spPr>
      </p:pic>
    </p:spTree>
    <p:extLst>
      <p:ext uri="{BB962C8B-B14F-4D97-AF65-F5344CB8AC3E}">
        <p14:creationId xmlns:p14="http://schemas.microsoft.com/office/powerpoint/2010/main" val="2806390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Audience Reminders</a:t>
            </a:r>
          </a:p>
        </p:txBody>
      </p:sp>
      <p:sp>
        <p:nvSpPr>
          <p:cNvPr id="5" name="Content Placeholder 2"/>
          <p:cNvSpPr>
            <a:spLocks noGrp="1"/>
          </p:cNvSpPr>
          <p:nvPr>
            <p:ph idx="1"/>
          </p:nvPr>
        </p:nvSpPr>
        <p:spPr>
          <a:xfrm>
            <a:off x="1085126" y="1611595"/>
            <a:ext cx="10515600" cy="4222053"/>
          </a:xfrm>
        </p:spPr>
        <p:txBody>
          <a:bodyPr/>
          <a:lstStyle/>
          <a:p>
            <a:r>
              <a:rPr lang="en-US" dirty="0"/>
              <a:t>This webinar is funded in part by a donation in memory of Julian and Eunice Cohen.</a:t>
            </a:r>
          </a:p>
          <a:p>
            <a:r>
              <a:rPr lang="en-US" dirty="0"/>
              <a:t>You may submit a question by typing it into the Question and Answer pane at the right of your screen at any time.</a:t>
            </a:r>
          </a:p>
          <a:p>
            <a:r>
              <a:rPr lang="en-US" smtClean="0"/>
              <a:t>We </a:t>
            </a:r>
            <a:r>
              <a:rPr lang="en-US" dirty="0"/>
              <a:t>value your feedback! Please complete our electronic survey following the webinar.</a:t>
            </a:r>
          </a:p>
          <a:p>
            <a:endParaRPr lang="en-US" dirty="0"/>
          </a:p>
        </p:txBody>
      </p:sp>
    </p:spTree>
    <p:extLst>
      <p:ext uri="{BB962C8B-B14F-4D97-AF65-F5344CB8AC3E}">
        <p14:creationId xmlns:p14="http://schemas.microsoft.com/office/powerpoint/2010/main" val="3573401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19170" y="4786197"/>
            <a:ext cx="3911631" cy="1200329"/>
          </a:xfrm>
          <a:prstGeom prst="rect">
            <a:avLst/>
          </a:prstGeom>
          <a:noFill/>
        </p:spPr>
        <p:txBody>
          <a:bodyPr wrap="square" rtlCol="0">
            <a:spAutoFit/>
          </a:bodyPr>
          <a:lstStyle/>
          <a:p>
            <a:pPr algn="ctr" defTabSz="910941"/>
            <a:r>
              <a:rPr lang="en-US" sz="1800" b="1" dirty="0">
                <a:solidFill>
                  <a:prstClr val="black"/>
                </a:solidFill>
                <a:latin typeface="Arial" pitchFamily="34" charset="0"/>
                <a:ea typeface="MS PGothic" pitchFamily="34" charset="-128"/>
                <a:cs typeface="Arial" pitchFamily="34" charset="0"/>
              </a:rPr>
              <a:t>Beth Lown, MD</a:t>
            </a:r>
          </a:p>
          <a:p>
            <a:pPr algn="ctr" defTabSz="910941"/>
            <a:r>
              <a:rPr lang="en-US" sz="1800" dirty="0" smtClean="0">
                <a:solidFill>
                  <a:prstClr val="black"/>
                </a:solidFill>
                <a:latin typeface="Arial" pitchFamily="34" charset="0"/>
                <a:ea typeface="MS PGothic" pitchFamily="34" charset="-128"/>
                <a:cs typeface="Arial" pitchFamily="34" charset="0"/>
              </a:rPr>
              <a:t>Chief </a:t>
            </a:r>
            <a:r>
              <a:rPr lang="en-US" sz="1800" smtClean="0">
                <a:solidFill>
                  <a:prstClr val="black"/>
                </a:solidFill>
                <a:latin typeface="Arial" pitchFamily="34" charset="0"/>
                <a:ea typeface="MS PGothic" pitchFamily="34" charset="-128"/>
                <a:cs typeface="Arial" pitchFamily="34" charset="0"/>
              </a:rPr>
              <a:t>Medical Officer</a:t>
            </a:r>
            <a:endParaRPr lang="en-US" sz="1800" dirty="0">
              <a:solidFill>
                <a:prstClr val="black"/>
              </a:solidFill>
              <a:latin typeface="Arial" pitchFamily="34" charset="0"/>
              <a:ea typeface="MS PGothic" pitchFamily="34" charset="-128"/>
              <a:cs typeface="Arial" pitchFamily="34" charset="0"/>
            </a:endParaRPr>
          </a:p>
          <a:p>
            <a:pPr algn="ctr" defTabSz="910941"/>
            <a:r>
              <a:rPr lang="en-US" sz="1800" dirty="0">
                <a:solidFill>
                  <a:prstClr val="black"/>
                </a:solidFill>
                <a:latin typeface="Arial" pitchFamily="34" charset="0"/>
                <a:ea typeface="MS PGothic" pitchFamily="34" charset="-128"/>
                <a:cs typeface="Arial" pitchFamily="34" charset="0"/>
              </a:rPr>
              <a:t>The Schwartz Center for Compassionate Healthcare</a:t>
            </a:r>
          </a:p>
        </p:txBody>
      </p:sp>
      <p:sp>
        <p:nvSpPr>
          <p:cNvPr id="9" name="Title 1"/>
          <p:cNvSpPr txBox="1">
            <a:spLocks/>
          </p:cNvSpPr>
          <p:nvPr/>
        </p:nvSpPr>
        <p:spPr>
          <a:xfrm>
            <a:off x="4756832" y="495347"/>
            <a:ext cx="2651050" cy="506744"/>
          </a:xfrm>
          <a:prstGeom prst="rect">
            <a:avLst/>
          </a:prstGeom>
        </p:spPr>
        <p:txBody>
          <a:bodyPr vert="horz" lIns="91440" tIns="45720" rIns="91440" bIns="45720" rtlCol="0" anchor="ctr">
            <a:normAutofit fontScale="97500" lnSpcReduction="10000"/>
          </a:bodyPr>
          <a:lstStyle/>
          <a:p>
            <a:pPr algn="ctr" defTabSz="914400">
              <a:lnSpc>
                <a:spcPct val="90000"/>
              </a:lnSpc>
              <a:spcBef>
                <a:spcPct val="0"/>
              </a:spcBef>
              <a:defRPr/>
            </a:pPr>
            <a:r>
              <a:rPr lang="en-US" sz="3200" b="1" dirty="0">
                <a:solidFill>
                  <a:srgbClr val="3D85C6"/>
                </a:solidFill>
                <a:latin typeface="Arial" pitchFamily="34" charset="0"/>
                <a:ea typeface="MS PGothic" pitchFamily="34" charset="-128"/>
                <a:cs typeface="Arial" panose="020B0604020202020204" pitchFamily="34" charset="0"/>
              </a:rPr>
              <a:t>Host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206" y="1219215"/>
            <a:ext cx="2342138" cy="3449091"/>
          </a:xfrm>
          <a:prstGeom prst="rect">
            <a:avLst/>
          </a:prstGeom>
        </p:spPr>
      </p:pic>
    </p:spTree>
    <p:extLst>
      <p:ext uri="{BB962C8B-B14F-4D97-AF65-F5344CB8AC3E}">
        <p14:creationId xmlns:p14="http://schemas.microsoft.com/office/powerpoint/2010/main" val="1948855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C5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602E760-00C6-7B46-B23D-9FF3AADDCBF7}"/>
              </a:ext>
            </a:extLst>
          </p:cNvPr>
          <p:cNvPicPr>
            <a:picLocks noChangeAspect="1"/>
          </p:cNvPicPr>
          <p:nvPr/>
        </p:nvPicPr>
        <p:blipFill>
          <a:blip r:embed="rId2"/>
          <a:stretch>
            <a:fillRect/>
          </a:stretch>
        </p:blipFill>
        <p:spPr>
          <a:xfrm>
            <a:off x="341155" y="499535"/>
            <a:ext cx="4803425" cy="1225800"/>
          </a:xfrm>
          <a:prstGeom prst="rect">
            <a:avLst/>
          </a:prstGeom>
        </p:spPr>
      </p:pic>
      <p:pic>
        <p:nvPicPr>
          <p:cNvPr id="9" name="Picture 8">
            <a:extLst>
              <a:ext uri="{FF2B5EF4-FFF2-40B4-BE49-F238E27FC236}">
                <a16:creationId xmlns="" xmlns:a16="http://schemas.microsoft.com/office/drawing/2014/main" id="{B2E1F628-F758-1248-9493-4D744D0A7997}"/>
              </a:ext>
            </a:extLst>
          </p:cNvPr>
          <p:cNvPicPr>
            <a:picLocks noChangeAspect="1"/>
          </p:cNvPicPr>
          <p:nvPr/>
        </p:nvPicPr>
        <p:blipFill>
          <a:blip r:embed="rId3"/>
          <a:stretch>
            <a:fillRect/>
          </a:stretch>
        </p:blipFill>
        <p:spPr>
          <a:xfrm>
            <a:off x="1489458" y="251989"/>
            <a:ext cx="2529397" cy="508521"/>
          </a:xfrm>
          <a:prstGeom prst="rect">
            <a:avLst/>
          </a:prstGeom>
        </p:spPr>
      </p:pic>
      <p:pic>
        <p:nvPicPr>
          <p:cNvPr id="11" name="Picture 10">
            <a:extLst>
              <a:ext uri="{FF2B5EF4-FFF2-40B4-BE49-F238E27FC236}">
                <a16:creationId xmlns="" xmlns:a16="http://schemas.microsoft.com/office/drawing/2014/main" id="{F51B15E5-FD2A-1B48-831A-BA50CAB2CE5C}"/>
              </a:ext>
            </a:extLst>
          </p:cNvPr>
          <p:cNvPicPr>
            <a:picLocks noChangeAspect="1"/>
          </p:cNvPicPr>
          <p:nvPr/>
        </p:nvPicPr>
        <p:blipFill>
          <a:blip r:embed="rId4"/>
          <a:stretch>
            <a:fillRect/>
          </a:stretch>
        </p:blipFill>
        <p:spPr>
          <a:xfrm>
            <a:off x="220866" y="1578579"/>
            <a:ext cx="5698755" cy="5770488"/>
          </a:xfrm>
          <a:prstGeom prst="rect">
            <a:avLst/>
          </a:prstGeom>
        </p:spPr>
      </p:pic>
      <p:pic>
        <p:nvPicPr>
          <p:cNvPr id="13" name="Picture 12">
            <a:extLst>
              <a:ext uri="{FF2B5EF4-FFF2-40B4-BE49-F238E27FC236}">
                <a16:creationId xmlns="" xmlns:a16="http://schemas.microsoft.com/office/drawing/2014/main" id="{3B873AD5-61E9-1049-802B-7DD36B48F770}"/>
              </a:ext>
            </a:extLst>
          </p:cNvPr>
          <p:cNvPicPr>
            <a:picLocks noChangeAspect="1"/>
          </p:cNvPicPr>
          <p:nvPr/>
        </p:nvPicPr>
        <p:blipFill>
          <a:blip r:embed="rId5"/>
          <a:stretch>
            <a:fillRect/>
          </a:stretch>
        </p:blipFill>
        <p:spPr>
          <a:xfrm>
            <a:off x="8331211" y="5881672"/>
            <a:ext cx="3488267" cy="479637"/>
          </a:xfrm>
          <a:prstGeom prst="rect">
            <a:avLst/>
          </a:prstGeom>
        </p:spPr>
      </p:pic>
      <p:sp>
        <p:nvSpPr>
          <p:cNvPr id="14" name="TextBox 13">
            <a:extLst>
              <a:ext uri="{FF2B5EF4-FFF2-40B4-BE49-F238E27FC236}">
                <a16:creationId xmlns="" xmlns:a16="http://schemas.microsoft.com/office/drawing/2014/main" id="{F1C53E25-20C5-3543-86BD-6BD8F6852FAF}"/>
              </a:ext>
            </a:extLst>
          </p:cNvPr>
          <p:cNvSpPr txBox="1"/>
          <p:nvPr/>
        </p:nvSpPr>
        <p:spPr>
          <a:xfrm>
            <a:off x="6457257" y="254828"/>
            <a:ext cx="5362221" cy="4401199"/>
          </a:xfrm>
          <a:prstGeom prst="rect">
            <a:avLst/>
          </a:prstGeom>
          <a:noFill/>
        </p:spPr>
        <p:txBody>
          <a:bodyPr wrap="square" lIns="121914" tIns="60957" rIns="121914" bIns="60957" rtlCol="0">
            <a:spAutoFit/>
          </a:bodyPr>
          <a:lstStyle/>
          <a:p>
            <a:r>
              <a:rPr lang="en-US" sz="3200" b="1" dirty="0">
                <a:solidFill>
                  <a:srgbClr val="66C8C6"/>
                </a:solidFill>
                <a:latin typeface="Arial" panose="020B0604020202020204" pitchFamily="34" charset="0"/>
                <a:cs typeface="Arial" panose="020B0604020202020204" pitchFamily="34" charset="0"/>
              </a:rPr>
              <a:t>COMPASSION</a:t>
            </a:r>
            <a:r>
              <a:rPr lang="en-US" sz="3200" b="1" dirty="0">
                <a:solidFill>
                  <a:prstClr val="white"/>
                </a:solidFill>
                <a:latin typeface="Arial" panose="020B0604020202020204" pitchFamily="34" charset="0"/>
                <a:cs typeface="Arial" panose="020B0604020202020204" pitchFamily="34" charset="0"/>
              </a:rPr>
              <a:t> is </a:t>
            </a:r>
          </a:p>
          <a:p>
            <a:r>
              <a:rPr lang="en-US" sz="3200" b="1" dirty="0">
                <a:solidFill>
                  <a:prstClr val="white"/>
                </a:solidFill>
                <a:latin typeface="Arial" panose="020B0604020202020204" pitchFamily="34" charset="0"/>
                <a:cs typeface="Arial" panose="020B0604020202020204" pitchFamily="34" charset="0"/>
              </a:rPr>
              <a:t>great healthcare.</a:t>
            </a:r>
          </a:p>
          <a:p>
            <a:endParaRPr lang="en-US" sz="2400" b="1" dirty="0">
              <a:solidFill>
                <a:prstClr val="white"/>
              </a:solidFill>
              <a:latin typeface="Arial" panose="020B0604020202020204" pitchFamily="34" charset="0"/>
              <a:cs typeface="Arial" panose="020B0604020202020204" pitchFamily="34" charset="0"/>
            </a:endParaRPr>
          </a:p>
          <a:p>
            <a:r>
              <a:rPr lang="en-US" b="1" dirty="0">
                <a:solidFill>
                  <a:prstClr val="white"/>
                </a:solidFill>
                <a:latin typeface="Arial" panose="020B0604020202020204" pitchFamily="34" charset="0"/>
                <a:cs typeface="Arial" panose="020B0604020202020204" pitchFamily="34" charset="0"/>
              </a:rPr>
              <a:t>Know a healthcare professional or team </a:t>
            </a:r>
          </a:p>
          <a:p>
            <a:r>
              <a:rPr lang="en-US" b="1" dirty="0">
                <a:solidFill>
                  <a:prstClr val="white"/>
                </a:solidFill>
                <a:latin typeface="Arial" panose="020B0604020202020204" pitchFamily="34" charset="0"/>
                <a:cs typeface="Arial" panose="020B0604020202020204" pitchFamily="34" charset="0"/>
              </a:rPr>
              <a:t>that demonstrates extraordinary compassion for patients and families?</a:t>
            </a:r>
          </a:p>
          <a:p>
            <a:endParaRPr lang="en-US" b="1" dirty="0">
              <a:solidFill>
                <a:prstClr val="white"/>
              </a:solidFill>
              <a:latin typeface="Arial" panose="020B0604020202020204" pitchFamily="34" charset="0"/>
              <a:cs typeface="Arial" panose="020B0604020202020204" pitchFamily="34" charset="0"/>
            </a:endParaRPr>
          </a:p>
          <a:p>
            <a:r>
              <a:rPr lang="en-US" b="1" dirty="0">
                <a:solidFill>
                  <a:prstClr val="white"/>
                </a:solidFill>
                <a:latin typeface="Arial" panose="020B0604020202020204" pitchFamily="34" charset="0"/>
                <a:cs typeface="Arial" panose="020B0604020202020204" pitchFamily="34" charset="0"/>
              </a:rPr>
              <a:t>Nominate them for the </a:t>
            </a:r>
            <a:r>
              <a:rPr lang="en-US" b="1" dirty="0">
                <a:solidFill>
                  <a:srgbClr val="66C8C6"/>
                </a:solidFill>
                <a:latin typeface="Arial" panose="020B0604020202020204" pitchFamily="34" charset="0"/>
                <a:cs typeface="Arial" panose="020B0604020202020204" pitchFamily="34" charset="0"/>
              </a:rPr>
              <a:t>2018 National</a:t>
            </a:r>
          </a:p>
          <a:p>
            <a:r>
              <a:rPr lang="en-US" b="1" dirty="0">
                <a:solidFill>
                  <a:srgbClr val="66C8C6"/>
                </a:solidFill>
                <a:latin typeface="Arial" panose="020B0604020202020204" pitchFamily="34" charset="0"/>
                <a:cs typeface="Arial" panose="020B0604020202020204" pitchFamily="34" charset="0"/>
              </a:rPr>
              <a:t>Compassionate Caregiver of the Year Award.</a:t>
            </a:r>
          </a:p>
          <a:p>
            <a:endParaRPr lang="en-US" b="1" dirty="0">
              <a:solidFill>
                <a:prstClr val="white"/>
              </a:solidFill>
              <a:latin typeface="Arial" panose="020B0604020202020204" pitchFamily="34" charset="0"/>
              <a:cs typeface="Arial" panose="020B0604020202020204" pitchFamily="34" charset="0"/>
            </a:endParaRPr>
          </a:p>
          <a:p>
            <a:r>
              <a:rPr lang="en-US" b="1" dirty="0">
                <a:solidFill>
                  <a:prstClr val="white"/>
                </a:solidFill>
                <a:latin typeface="Arial" panose="020B0604020202020204" pitchFamily="34" charset="0"/>
                <a:cs typeface="Arial" panose="020B0604020202020204" pitchFamily="34" charset="0"/>
              </a:rPr>
              <a:t>See details and nominate at: </a:t>
            </a:r>
            <a:r>
              <a:rPr lang="en-US" b="1" dirty="0" err="1">
                <a:solidFill>
                  <a:prstClr val="white"/>
                </a:solidFill>
                <a:latin typeface="Arial" panose="020B0604020202020204" pitchFamily="34" charset="0"/>
                <a:cs typeface="Arial" panose="020B0604020202020204" pitchFamily="34" charset="0"/>
              </a:rPr>
              <a:t>theschwartzcenter.org</a:t>
            </a:r>
            <a:r>
              <a:rPr lang="en-US" b="1" dirty="0">
                <a:solidFill>
                  <a:prstClr val="white"/>
                </a:solidFill>
                <a:latin typeface="Arial" panose="020B0604020202020204" pitchFamily="34" charset="0"/>
                <a:cs typeface="Arial" panose="020B0604020202020204" pitchFamily="34" charset="0"/>
              </a:rPr>
              <a:t>/award</a:t>
            </a:r>
          </a:p>
        </p:txBody>
      </p:sp>
      <p:sp>
        <p:nvSpPr>
          <p:cNvPr id="15" name="TextBox 14">
            <a:extLst>
              <a:ext uri="{FF2B5EF4-FFF2-40B4-BE49-F238E27FC236}">
                <a16:creationId xmlns="" xmlns:a16="http://schemas.microsoft.com/office/drawing/2014/main" id="{453CE945-75F8-A040-9FC0-913E25C15637}"/>
              </a:ext>
            </a:extLst>
          </p:cNvPr>
          <p:cNvSpPr txBox="1"/>
          <p:nvPr/>
        </p:nvSpPr>
        <p:spPr>
          <a:xfrm>
            <a:off x="6118589" y="4897617"/>
            <a:ext cx="6039556" cy="492443"/>
          </a:xfrm>
          <a:prstGeom prst="rect">
            <a:avLst/>
          </a:prstGeom>
          <a:noFill/>
        </p:spPr>
        <p:txBody>
          <a:bodyPr wrap="square" lIns="121914" tIns="60957" rIns="121914" bIns="60957" rtlCol="0">
            <a:spAutoFit/>
          </a:bodyPr>
          <a:lstStyle/>
          <a:p>
            <a:r>
              <a:rPr lang="en-US" sz="2400" b="1" dirty="0">
                <a:solidFill>
                  <a:prstClr val="white"/>
                </a:solidFill>
                <a:latin typeface="Arial" panose="020B0604020202020204" pitchFamily="34" charset="0"/>
                <a:cs typeface="Arial" panose="020B0604020202020204" pitchFamily="34" charset="0"/>
              </a:rPr>
              <a:t>Nomination deadline: </a:t>
            </a:r>
            <a:r>
              <a:rPr lang="en-US" sz="2400" b="1" dirty="0">
                <a:solidFill>
                  <a:srgbClr val="66C8C6"/>
                </a:solidFill>
                <a:latin typeface="Arial" panose="020B0604020202020204" pitchFamily="34" charset="0"/>
                <a:cs typeface="Arial" panose="020B0604020202020204" pitchFamily="34" charset="0"/>
              </a:rPr>
              <a:t>March 30, 2018</a:t>
            </a:r>
          </a:p>
        </p:txBody>
      </p:sp>
      <p:sp>
        <p:nvSpPr>
          <p:cNvPr id="2" name="Slide Number Placeholder 1"/>
          <p:cNvSpPr>
            <a:spLocks noGrp="1"/>
          </p:cNvSpPr>
          <p:nvPr>
            <p:ph type="sldNum" sz="quarter" idx="12"/>
          </p:nvPr>
        </p:nvSpPr>
        <p:spPr>
          <a:xfrm>
            <a:off x="11145794" y="6356371"/>
            <a:ext cx="436615" cy="365125"/>
          </a:xfrm>
        </p:spPr>
        <p:txBody>
          <a:bodyPr/>
          <a:lstStyle/>
          <a:p>
            <a:fld id="{A46D23B1-4BEB-214A-8BAE-231FD8479065}" type="slidenum">
              <a:rPr lang="en-US" smtClean="0">
                <a:solidFill>
                  <a:srgbClr val="000000">
                    <a:tint val="75000"/>
                  </a:srgbClr>
                </a:solidFill>
              </a:rPr>
              <a:pPr/>
              <a:t>5</a:t>
            </a:fld>
            <a:endParaRPr lang="en-US">
              <a:solidFill>
                <a:srgbClr val="000000">
                  <a:tint val="75000"/>
                </a:srgbClr>
              </a:solidFill>
            </a:endParaRPr>
          </a:p>
        </p:txBody>
      </p:sp>
    </p:spTree>
    <p:extLst>
      <p:ext uri="{BB962C8B-B14F-4D97-AF65-F5344CB8AC3E}">
        <p14:creationId xmlns:p14="http://schemas.microsoft.com/office/powerpoint/2010/main" val="135097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Today’s </a:t>
            </a:r>
            <a:r>
              <a:rPr lang="en-US" smtClean="0"/>
              <a:t>Speakers</a:t>
            </a:r>
            <a:endParaRPr lang="en-US" dirty="0"/>
          </a:p>
        </p:txBody>
      </p:sp>
      <p:sp>
        <p:nvSpPr>
          <p:cNvPr id="9" name="Rectangle 8"/>
          <p:cNvSpPr/>
          <p:nvPr/>
        </p:nvSpPr>
        <p:spPr>
          <a:xfrm>
            <a:off x="2345635" y="4226128"/>
            <a:ext cx="3882179" cy="646331"/>
          </a:xfrm>
          <a:prstGeom prst="rect">
            <a:avLst/>
          </a:prstGeom>
        </p:spPr>
        <p:txBody>
          <a:bodyPr wrap="square">
            <a:spAutoFit/>
          </a:bodyPr>
          <a:lstStyle/>
          <a:p>
            <a:pPr algn="ctr" defTabSz="910941"/>
            <a:r>
              <a:rPr lang="en-US" sz="1800" b="1" smtClean="0">
                <a:solidFill>
                  <a:prstClr val="black"/>
                </a:solidFill>
                <a:latin typeface="Arial" pitchFamily="34" charset="0"/>
                <a:ea typeface="MS PGothic" pitchFamily="34" charset="-128"/>
                <a:cs typeface="Arial" pitchFamily="34" charset="0"/>
              </a:rPr>
              <a:t>Jonathan </a:t>
            </a:r>
            <a:r>
              <a:rPr lang="en-US" sz="1800" b="1" dirty="0">
                <a:solidFill>
                  <a:prstClr val="black"/>
                </a:solidFill>
                <a:latin typeface="Arial" pitchFamily="34" charset="0"/>
                <a:ea typeface="MS PGothic" pitchFamily="34" charset="-128"/>
                <a:cs typeface="Arial" pitchFamily="34" charset="0"/>
              </a:rPr>
              <a:t>Bartels, RN</a:t>
            </a:r>
            <a:r>
              <a:rPr lang="en-US" sz="1800" b="1">
                <a:solidFill>
                  <a:prstClr val="black"/>
                </a:solidFill>
                <a:latin typeface="Arial" pitchFamily="34" charset="0"/>
                <a:ea typeface="MS PGothic" pitchFamily="34" charset="-128"/>
                <a:cs typeface="Arial" pitchFamily="34" charset="0"/>
              </a:rPr>
              <a:t>, </a:t>
            </a:r>
            <a:r>
              <a:rPr lang="en-US" sz="1800" b="1" smtClean="0">
                <a:solidFill>
                  <a:prstClr val="black"/>
                </a:solidFill>
                <a:latin typeface="Arial" pitchFamily="34" charset="0"/>
                <a:ea typeface="MS PGothic" pitchFamily="34" charset="-128"/>
                <a:cs typeface="Arial" pitchFamily="34" charset="0"/>
              </a:rPr>
              <a:t>BSN, CHPN </a:t>
            </a:r>
          </a:p>
          <a:p>
            <a:pPr algn="ctr" defTabSz="910941"/>
            <a:r>
              <a:rPr lang="en-US" sz="1800" dirty="0" smtClean="0">
                <a:solidFill>
                  <a:prstClr val="black"/>
                </a:solidFill>
                <a:latin typeface="Arial" pitchFamily="34" charset="0"/>
                <a:ea typeface="MS PGothic" pitchFamily="34" charset="-128"/>
                <a:cs typeface="Arial" pitchFamily="34" charset="0"/>
              </a:rPr>
              <a:t>University of Virginia </a:t>
            </a:r>
            <a:r>
              <a:rPr lang="en-US" sz="1800" dirty="0">
                <a:solidFill>
                  <a:prstClr val="black"/>
                </a:solidFill>
                <a:latin typeface="Arial" pitchFamily="34" charset="0"/>
                <a:ea typeface="MS PGothic" pitchFamily="34" charset="-128"/>
                <a:cs typeface="Arial" pitchFamily="34" charset="0"/>
              </a:rPr>
              <a:t>Health </a:t>
            </a:r>
            <a:r>
              <a:rPr lang="en-US" sz="1800" dirty="0" smtClean="0">
                <a:solidFill>
                  <a:prstClr val="black"/>
                </a:solidFill>
                <a:latin typeface="Arial" pitchFamily="34" charset="0"/>
                <a:ea typeface="MS PGothic" pitchFamily="34" charset="-128"/>
                <a:cs typeface="Arial" pitchFamily="34" charset="0"/>
              </a:rPr>
              <a:t>System</a:t>
            </a:r>
            <a:endParaRPr lang="en-US" sz="1800" dirty="0">
              <a:solidFill>
                <a:prstClr val="black"/>
              </a:solidFill>
              <a:latin typeface="Arial" pitchFamily="34" charset="0"/>
              <a:ea typeface="MS PGothic" pitchFamily="34" charset="-128"/>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0440" y="1650340"/>
            <a:ext cx="1990758" cy="24112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111" y="1637642"/>
            <a:ext cx="1846687" cy="2411256"/>
          </a:xfrm>
          <a:prstGeom prst="rect">
            <a:avLst/>
          </a:prstGeom>
        </p:spPr>
      </p:pic>
      <p:sp>
        <p:nvSpPr>
          <p:cNvPr id="11" name="Rectangle 10"/>
          <p:cNvSpPr/>
          <p:nvPr/>
        </p:nvSpPr>
        <p:spPr>
          <a:xfrm>
            <a:off x="6112487" y="4226356"/>
            <a:ext cx="4481383" cy="646331"/>
          </a:xfrm>
          <a:prstGeom prst="rect">
            <a:avLst/>
          </a:prstGeom>
        </p:spPr>
        <p:txBody>
          <a:bodyPr wrap="square">
            <a:spAutoFit/>
          </a:bodyPr>
          <a:lstStyle/>
          <a:p>
            <a:pPr algn="ctr" defTabSz="910941"/>
            <a:r>
              <a:rPr lang="en-US" sz="1800" b="1" dirty="0">
                <a:solidFill>
                  <a:prstClr val="black"/>
                </a:solidFill>
                <a:latin typeface="Arial" pitchFamily="34" charset="0"/>
                <a:ea typeface="MS PGothic" pitchFamily="34" charset="-128"/>
                <a:cs typeface="Arial" pitchFamily="34" charset="0"/>
              </a:rPr>
              <a:t>Tim Cunningham, </a:t>
            </a:r>
            <a:r>
              <a:rPr lang="en-US" sz="1800" b="1" dirty="0" err="1">
                <a:solidFill>
                  <a:prstClr val="black"/>
                </a:solidFill>
                <a:latin typeface="Arial" pitchFamily="34" charset="0"/>
                <a:ea typeface="MS PGothic" pitchFamily="34" charset="-128"/>
                <a:cs typeface="Arial" pitchFamily="34" charset="0"/>
              </a:rPr>
              <a:t>DrPH</a:t>
            </a:r>
            <a:r>
              <a:rPr lang="en-US" sz="1800" b="1" dirty="0">
                <a:solidFill>
                  <a:prstClr val="black"/>
                </a:solidFill>
                <a:latin typeface="Arial" pitchFamily="34" charset="0"/>
                <a:ea typeface="MS PGothic" pitchFamily="34" charset="-128"/>
                <a:cs typeface="Arial" pitchFamily="34" charset="0"/>
              </a:rPr>
              <a:t>, </a:t>
            </a:r>
            <a:r>
              <a:rPr lang="en-US" sz="1800" b="1" dirty="0" smtClean="0">
                <a:solidFill>
                  <a:prstClr val="black"/>
                </a:solidFill>
                <a:latin typeface="Arial" pitchFamily="34" charset="0"/>
                <a:ea typeface="MS PGothic" pitchFamily="34" charset="-128"/>
                <a:cs typeface="Arial" pitchFamily="34" charset="0"/>
              </a:rPr>
              <a:t>RN </a:t>
            </a:r>
          </a:p>
          <a:p>
            <a:pPr algn="ctr" defTabSz="910941"/>
            <a:r>
              <a:rPr lang="en-US" sz="1800" dirty="0" smtClean="0">
                <a:solidFill>
                  <a:prstClr val="black"/>
                </a:solidFill>
                <a:latin typeface="Arial" pitchFamily="34" charset="0"/>
                <a:ea typeface="MS PGothic" pitchFamily="34" charset="-128"/>
                <a:cs typeface="Arial" pitchFamily="34" charset="0"/>
              </a:rPr>
              <a:t>University </a:t>
            </a:r>
            <a:r>
              <a:rPr lang="en-US" sz="1800" dirty="0">
                <a:solidFill>
                  <a:prstClr val="black"/>
                </a:solidFill>
                <a:latin typeface="Arial" pitchFamily="34" charset="0"/>
                <a:ea typeface="MS PGothic" pitchFamily="34" charset="-128"/>
                <a:cs typeface="Arial" pitchFamily="34" charset="0"/>
              </a:rPr>
              <a:t>of Virginia School of Nursing</a:t>
            </a:r>
          </a:p>
        </p:txBody>
      </p:sp>
    </p:spTree>
    <p:extLst>
      <p:ext uri="{BB962C8B-B14F-4D97-AF65-F5344CB8AC3E}">
        <p14:creationId xmlns:p14="http://schemas.microsoft.com/office/powerpoint/2010/main" val="1364470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700" dirty="0"/>
              <a:t>Fostering Compassion:</a:t>
            </a:r>
          </a:p>
        </p:txBody>
      </p:sp>
      <p:sp>
        <p:nvSpPr>
          <p:cNvPr id="3" name="Subtitle 2"/>
          <p:cNvSpPr>
            <a:spLocks noGrp="1"/>
          </p:cNvSpPr>
          <p:nvPr>
            <p:ph type="subTitle" idx="1"/>
          </p:nvPr>
        </p:nvSpPr>
        <p:spPr/>
        <p:txBody>
          <a:bodyPr>
            <a:normAutofit/>
          </a:bodyPr>
          <a:lstStyle/>
          <a:p>
            <a:r>
              <a:rPr lang="en-US" sz="4000" dirty="0"/>
              <a:t>One breath, one pause, one community</a:t>
            </a:r>
          </a:p>
        </p:txBody>
      </p:sp>
      <p:sp>
        <p:nvSpPr>
          <p:cNvPr id="5"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7</a:t>
            </a:fld>
            <a:endParaRPr lang="en-US">
              <a:solidFill>
                <a:srgbClr val="000000">
                  <a:tint val="75000"/>
                </a:srgbClr>
              </a:solidFill>
            </a:endParaRPr>
          </a:p>
        </p:txBody>
      </p:sp>
    </p:spTree>
    <p:extLst>
      <p:ext uri="{BB962C8B-B14F-4D97-AF65-F5344CB8AC3E}">
        <p14:creationId xmlns:p14="http://schemas.microsoft.com/office/powerpoint/2010/main" val="49937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4" name="Text Placeholder 3"/>
          <p:cNvSpPr>
            <a:spLocks noGrp="1"/>
          </p:cNvSpPr>
          <p:nvPr>
            <p:ph type="body" idx="1"/>
          </p:nvPr>
        </p:nvSpPr>
        <p:spPr>
          <a:xfrm>
            <a:off x="538480" y="2060944"/>
            <a:ext cx="5157787" cy="823912"/>
          </a:xfrm>
        </p:spPr>
        <p:txBody>
          <a:bodyPr>
            <a:normAutofit lnSpcReduction="10000"/>
          </a:bodyPr>
          <a:lstStyle/>
          <a:p>
            <a:r>
              <a:rPr lang="en-US" sz="2800" b="0" dirty="0"/>
              <a:t>Jonathan Bartels, RN, BSN, CHPN				</a:t>
            </a:r>
          </a:p>
        </p:txBody>
      </p:sp>
      <p:pic>
        <p:nvPicPr>
          <p:cNvPr id="1026" name="Picture 2" descr="Image result for jonathan bartels image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39799" y="3257037"/>
            <a:ext cx="4555171" cy="25400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3"/>
          </p:nvPr>
        </p:nvSpPr>
        <p:spPr/>
        <p:txBody>
          <a:bodyPr>
            <a:normAutofit/>
          </a:bodyPr>
          <a:lstStyle/>
          <a:p>
            <a:r>
              <a:rPr lang="en-US" sz="2800" b="0" dirty="0"/>
              <a:t>Tim Cunningham, </a:t>
            </a:r>
            <a:r>
              <a:rPr lang="en-US" sz="2800" b="0" dirty="0" err="1"/>
              <a:t>DrPH</a:t>
            </a:r>
            <a:r>
              <a:rPr lang="en-US" sz="2800" b="0" dirty="0"/>
              <a:t>, RN</a:t>
            </a:r>
          </a:p>
        </p:txBody>
      </p:sp>
      <p:pic>
        <p:nvPicPr>
          <p:cNvPr id="1028" name="Picture 4" descr="Image result for tim cunningham photos"/>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172210" y="2952987"/>
            <a:ext cx="4267200" cy="2844088"/>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8</a:t>
            </a:fld>
            <a:endParaRPr lang="en-US">
              <a:solidFill>
                <a:srgbClr val="000000">
                  <a:tint val="75000"/>
                </a:srgbClr>
              </a:solidFill>
            </a:endParaRPr>
          </a:p>
        </p:txBody>
      </p:sp>
    </p:spTree>
    <p:extLst>
      <p:ext uri="{BB962C8B-B14F-4D97-AF65-F5344CB8AC3E}">
        <p14:creationId xmlns:p14="http://schemas.microsoft.com/office/powerpoint/2010/main" val="11866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005330" y="716280"/>
            <a:ext cx="8251191" cy="5273040"/>
          </a:xfrm>
          <a:prstGeom prst="rect">
            <a:avLst/>
          </a:prstGeom>
          <a:noFill/>
        </p:spPr>
      </p:pic>
      <p:sp>
        <p:nvSpPr>
          <p:cNvPr id="4" name="Slide Number Placeholder 1"/>
          <p:cNvSpPr>
            <a:spLocks noGrp="1"/>
          </p:cNvSpPr>
          <p:nvPr>
            <p:ph type="sldNum" sz="quarter" idx="12"/>
          </p:nvPr>
        </p:nvSpPr>
        <p:spPr>
          <a:xfrm>
            <a:off x="11302313" y="6054811"/>
            <a:ext cx="436615" cy="394837"/>
          </a:xfrm>
        </p:spPr>
        <p:txBody>
          <a:bodyPr/>
          <a:lstStyle/>
          <a:p>
            <a:fld id="{A46D23B1-4BEB-214A-8BAE-231FD8479065}" type="slidenum">
              <a:rPr lang="en-US" smtClean="0">
                <a:solidFill>
                  <a:srgbClr val="000000">
                    <a:tint val="75000"/>
                  </a:srgbClr>
                </a:solidFill>
              </a:rPr>
              <a:pPr/>
              <a:t>9</a:t>
            </a:fld>
            <a:endParaRPr lang="en-US">
              <a:solidFill>
                <a:srgbClr val="000000">
                  <a:tint val="75000"/>
                </a:srgbClr>
              </a:solidFill>
            </a:endParaRPr>
          </a:p>
        </p:txBody>
      </p:sp>
    </p:spTree>
    <p:extLst>
      <p:ext uri="{BB962C8B-B14F-4D97-AF65-F5344CB8AC3E}">
        <p14:creationId xmlns:p14="http://schemas.microsoft.com/office/powerpoint/2010/main" val="28403719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2.xml><?xml version="1.0" encoding="utf-8"?>
<a:theme xmlns:a="http://schemas.openxmlformats.org/drawingml/2006/main" name="1_Office Theme">
  <a:themeElements>
    <a:clrScheme name="Custom 3">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D8A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TotalTime>
  <Words>489</Words>
  <Application>Microsoft Office PowerPoint</Application>
  <PresentationFormat>Custom</PresentationFormat>
  <Paragraphs>78</Paragraphs>
  <Slides>18</Slides>
  <Notes>3</Notes>
  <HiddenSlides>0</HiddenSlides>
  <MMClips>0</MMClips>
  <ScaleCrop>false</ScaleCrop>
  <HeadingPairs>
    <vt:vector size="4" baseType="variant">
      <vt:variant>
        <vt:lpstr>Theme</vt:lpstr>
      </vt:variant>
      <vt:variant>
        <vt:i4>7</vt:i4>
      </vt:variant>
      <vt:variant>
        <vt:lpstr>Slide Titles</vt:lpstr>
      </vt:variant>
      <vt:variant>
        <vt:i4>18</vt:i4>
      </vt:variant>
    </vt:vector>
  </HeadingPairs>
  <TitlesOfParts>
    <vt:vector size="25" baseType="lpstr">
      <vt:lpstr>Office Theme</vt:lpstr>
      <vt:lpstr>1_Office Theme</vt:lpstr>
      <vt:lpstr>2_Office Theme</vt:lpstr>
      <vt:lpstr>3_Office Theme</vt:lpstr>
      <vt:lpstr>5_Office Theme</vt:lpstr>
      <vt:lpstr>4_Office Theme</vt:lpstr>
      <vt:lpstr>6_Office Theme</vt:lpstr>
      <vt:lpstr>Fostering Compassion: One Breath, One Pause, One Community</vt:lpstr>
      <vt:lpstr>PowerPoint Presentation</vt:lpstr>
      <vt:lpstr>Audience Reminders</vt:lpstr>
      <vt:lpstr>PowerPoint Presentation</vt:lpstr>
      <vt:lpstr>PowerPoint Presentation</vt:lpstr>
      <vt:lpstr>Today’s Speakers</vt:lpstr>
      <vt:lpstr>Fostering Compassion:</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lpstr>Thank you for participating in  today’s session. </vt:lpstr>
    </vt:vector>
  </TitlesOfParts>
  <Company>School of Nursing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Fostering Compassion:</dc:title>
  <dc:creator>Cunningham, Timothy D. (tdc8h)</dc:creator>
  <cp:lastModifiedBy>Kim</cp:lastModifiedBy>
  <cp:revision>15</cp:revision>
  <dcterms:created xsi:type="dcterms:W3CDTF">2018-02-02T21:33:21Z</dcterms:created>
  <dcterms:modified xsi:type="dcterms:W3CDTF">2018-03-20T20:30:03Z</dcterms:modified>
</cp:coreProperties>
</file>