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09" r:id="rId2"/>
    <p:sldMasterId id="2147483741" r:id="rId3"/>
  </p:sldMasterIdLst>
  <p:notesMasterIdLst>
    <p:notesMasterId r:id="rId31"/>
  </p:notesMasterIdLst>
  <p:handoutMasterIdLst>
    <p:handoutMasterId r:id="rId32"/>
  </p:handoutMasterIdLst>
  <p:sldIdLst>
    <p:sldId id="373" r:id="rId4"/>
    <p:sldId id="380" r:id="rId5"/>
    <p:sldId id="375" r:id="rId6"/>
    <p:sldId id="376" r:id="rId7"/>
    <p:sldId id="377" r:id="rId8"/>
    <p:sldId id="394" r:id="rId9"/>
    <p:sldId id="395" r:id="rId10"/>
    <p:sldId id="396" r:id="rId11"/>
    <p:sldId id="397" r:id="rId12"/>
    <p:sldId id="398" r:id="rId13"/>
    <p:sldId id="399" r:id="rId14"/>
    <p:sldId id="400" r:id="rId15"/>
    <p:sldId id="401" r:id="rId16"/>
    <p:sldId id="402" r:id="rId17"/>
    <p:sldId id="393" r:id="rId18"/>
    <p:sldId id="387" r:id="rId19"/>
    <p:sldId id="388" r:id="rId20"/>
    <p:sldId id="384" r:id="rId21"/>
    <p:sldId id="389" r:id="rId22"/>
    <p:sldId id="390" r:id="rId23"/>
    <p:sldId id="404" r:id="rId24"/>
    <p:sldId id="403" r:id="rId25"/>
    <p:sldId id="391" r:id="rId26"/>
    <p:sldId id="392" r:id="rId27"/>
    <p:sldId id="385" r:id="rId28"/>
    <p:sldId id="383" r:id="rId29"/>
    <p:sldId id="382" r:id="rId30"/>
  </p:sldIdLst>
  <p:sldSz cx="12188825"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3839">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3440" autoAdjust="0"/>
  </p:normalViewPr>
  <p:slideViewPr>
    <p:cSldViewPr>
      <p:cViewPr varScale="1">
        <p:scale>
          <a:sx n="64" d="100"/>
          <a:sy n="64" d="100"/>
        </p:scale>
        <p:origin x="-1354" y="-67"/>
      </p:cViewPr>
      <p:guideLst>
        <p:guide orient="horz" pos="2160"/>
        <p:guide pos="3839"/>
      </p:guideLst>
    </p:cSldViewPr>
  </p:slideViewPr>
  <p:notesTextViewPr>
    <p:cViewPr>
      <p:scale>
        <a:sx n="100" d="100"/>
        <a:sy n="100" d="100"/>
      </p:scale>
      <p:origin x="0" y="0"/>
    </p:cViewPr>
  </p:notesTextViewPr>
  <p:sorterViewPr>
    <p:cViewPr>
      <p:scale>
        <a:sx n="66" d="100"/>
        <a:sy n="66" d="100"/>
      </p:scale>
      <p:origin x="0" y="1816"/>
    </p:cViewPr>
  </p:sorterViewPr>
  <p:notesViewPr>
    <p:cSldViewPr>
      <p:cViewPr varScale="1">
        <p:scale>
          <a:sx n="65" d="100"/>
          <a:sy n="65" d="100"/>
        </p:scale>
        <p:origin x="-311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wrap="square" lIns="93164" tIns="46582" rIns="93164" bIns="46582" numCol="1" anchor="t" anchorCtr="0" compatLnSpc="1">
            <a:prstTxWarp prst="textNoShape">
              <a:avLst/>
            </a:prstTxWarp>
          </a:bodyPr>
          <a:lstStyle>
            <a:lvl1pPr>
              <a:defRPr sz="1200"/>
            </a:lvl1pPr>
          </a:lstStyle>
          <a:p>
            <a:r>
              <a:rPr lang="en-US" altLang="en-US" dirty="0" smtClean="0"/>
              <a:t>SCHWARTZ CENTER WEBINAR SERIES – </a:t>
            </a:r>
            <a:r>
              <a:rPr lang="en-US" altLang="en-US" dirty="0" smtClean="0"/>
              <a:t>JANUARY 31, 2018</a:t>
            </a:r>
            <a:endParaRPr lang="en-US" altLang="en-US" dirty="0"/>
          </a:p>
        </p:txBody>
      </p:sp>
      <p:sp>
        <p:nvSpPr>
          <p:cNvPr id="3" name="Date Placeholder 2"/>
          <p:cNvSpPr>
            <a:spLocks noGrp="1"/>
          </p:cNvSpPr>
          <p:nvPr>
            <p:ph type="dt" sz="quarter" idx="1"/>
          </p:nvPr>
        </p:nvSpPr>
        <p:spPr>
          <a:xfrm>
            <a:off x="3429001" y="76201"/>
            <a:ext cx="3038475" cy="466725"/>
          </a:xfrm>
          <a:prstGeom prst="rect">
            <a:avLst/>
          </a:prstGeom>
        </p:spPr>
        <p:txBody>
          <a:bodyPr vert="horz" wrap="square" lIns="93164" tIns="46582" rIns="93164" bIns="46582" numCol="1" anchor="t" anchorCtr="0" compatLnSpc="1">
            <a:prstTxWarp prst="textNoShape">
              <a:avLst/>
            </a:prstTxWarp>
          </a:bodyPr>
          <a:lstStyle>
            <a:lvl1pPr algn="r">
              <a:defRPr sz="1200"/>
            </a:lvl1pPr>
          </a:lstStyle>
          <a:p>
            <a:r>
              <a:rPr lang="en-US" altLang="en-US" dirty="0" smtClean="0"/>
              <a:t>HANDOUT</a:t>
            </a:r>
            <a:endParaRPr lang="en-US" altLang="en-US" dirty="0"/>
          </a:p>
        </p:txBody>
      </p:sp>
      <p:sp>
        <p:nvSpPr>
          <p:cNvPr id="4" name="Footer Placeholder 3"/>
          <p:cNvSpPr>
            <a:spLocks noGrp="1"/>
          </p:cNvSpPr>
          <p:nvPr>
            <p:ph type="ftr" sz="quarter" idx="2"/>
          </p:nvPr>
        </p:nvSpPr>
        <p:spPr>
          <a:xfrm>
            <a:off x="1" y="8829676"/>
            <a:ext cx="3038475" cy="466725"/>
          </a:xfrm>
          <a:prstGeom prst="rect">
            <a:avLst/>
          </a:prstGeom>
        </p:spPr>
        <p:txBody>
          <a:bodyPr vert="horz" wrap="square" lIns="93164" tIns="46582" rIns="93164" bIns="46582" numCol="1" anchor="b" anchorCtr="0" compatLnSpc="1">
            <a:prstTxWarp prst="textNoShape">
              <a:avLst/>
            </a:prstTxWarp>
          </a:bodyPr>
          <a:lstStyle>
            <a:lvl1pPr>
              <a:defRPr sz="1200"/>
            </a:lvl1pPr>
          </a:lstStyle>
          <a:p>
            <a:endParaRPr lang="en-US" altLang="en-US"/>
          </a:p>
        </p:txBody>
      </p:sp>
      <p:sp>
        <p:nvSpPr>
          <p:cNvPr id="5" name="Slide Number Placeholder 4"/>
          <p:cNvSpPr>
            <a:spLocks noGrp="1"/>
          </p:cNvSpPr>
          <p:nvPr>
            <p:ph type="sldNum" sz="quarter" idx="3"/>
          </p:nvPr>
        </p:nvSpPr>
        <p:spPr>
          <a:xfrm>
            <a:off x="3733801" y="8610601"/>
            <a:ext cx="3038475" cy="466725"/>
          </a:xfrm>
          <a:prstGeom prst="rect">
            <a:avLst/>
          </a:prstGeom>
        </p:spPr>
        <p:txBody>
          <a:bodyPr vert="horz" wrap="square" lIns="93164" tIns="46582" rIns="93164" bIns="46582" numCol="1" anchor="b" anchorCtr="0" compatLnSpc="1">
            <a:prstTxWarp prst="textNoShape">
              <a:avLst/>
            </a:prstTxWarp>
          </a:bodyPr>
          <a:lstStyle>
            <a:lvl1pPr algn="r">
              <a:defRPr sz="1200"/>
            </a:lvl1pPr>
          </a:lstStyle>
          <a:p>
            <a:fld id="{9977CD40-A8CA-4629-9B60-8F0B49482F94}" type="slidenum">
              <a:rPr lang="en-US" altLang="en-US"/>
              <a:pPr/>
              <a:t>‹#›</a:t>
            </a:fld>
            <a:endParaRPr lang="en-US" altLang="en-US"/>
          </a:p>
        </p:txBody>
      </p:sp>
    </p:spTree>
    <p:extLst>
      <p:ext uri="{BB962C8B-B14F-4D97-AF65-F5344CB8AC3E}">
        <p14:creationId xmlns:p14="http://schemas.microsoft.com/office/powerpoint/2010/main" val="1874281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wrap="square" lIns="93164" tIns="46582" rIns="93164" bIns="46582"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970339" y="1"/>
            <a:ext cx="3038475" cy="466725"/>
          </a:xfrm>
          <a:prstGeom prst="rect">
            <a:avLst/>
          </a:prstGeom>
        </p:spPr>
        <p:txBody>
          <a:bodyPr vert="horz" wrap="square" lIns="93164" tIns="46582" rIns="93164" bIns="46582" numCol="1" anchor="t" anchorCtr="0" compatLnSpc="1">
            <a:prstTxWarp prst="textNoShape">
              <a:avLst/>
            </a:prstTxWarp>
          </a:bodyPr>
          <a:lstStyle>
            <a:lvl1pPr algn="r">
              <a:defRPr sz="1200"/>
            </a:lvl1pPr>
          </a:lstStyle>
          <a:p>
            <a:fld id="{4C795412-27AF-44E1-AA3A-4990D31B6118}" type="datetimeFigureOut">
              <a:rPr lang="en-US" altLang="en-US"/>
              <a:pPr/>
              <a:t>1/12/2018</a:t>
            </a:fld>
            <a:endParaRPr lang="en-US" altLang="en-US"/>
          </a:p>
        </p:txBody>
      </p:sp>
      <p:sp>
        <p:nvSpPr>
          <p:cNvPr id="4" name="Slide Image Placeholder 3"/>
          <p:cNvSpPr>
            <a:spLocks noGrp="1" noRot="1" noChangeAspect="1"/>
          </p:cNvSpPr>
          <p:nvPr>
            <p:ph type="sldImg" idx="2"/>
          </p:nvPr>
        </p:nvSpPr>
        <p:spPr>
          <a:xfrm>
            <a:off x="719138" y="1162050"/>
            <a:ext cx="5572125" cy="3136900"/>
          </a:xfrm>
          <a:prstGeom prst="rect">
            <a:avLst/>
          </a:prstGeom>
          <a:noFill/>
          <a:ln w="12700">
            <a:solidFill>
              <a:prstClr val="black"/>
            </a:solidFill>
          </a:ln>
        </p:spPr>
        <p:txBody>
          <a:bodyPr vert="horz" lIns="93164" tIns="46582" rIns="93164" bIns="46582" rtlCol="0" anchor="ctr"/>
          <a:lstStyle/>
          <a:p>
            <a:pPr lvl="0"/>
            <a:endParaRPr lang="en-US" noProof="0" smtClean="0"/>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3164" tIns="46582" rIns="93164" bIns="4658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wrap="square" lIns="93164" tIns="46582" rIns="93164" bIns="46582"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wrap="square" lIns="93164" tIns="46582" rIns="93164" bIns="46582" numCol="1" anchor="b" anchorCtr="0" compatLnSpc="1">
            <a:prstTxWarp prst="textNoShape">
              <a:avLst/>
            </a:prstTxWarp>
          </a:bodyPr>
          <a:lstStyle>
            <a:lvl1pPr algn="r">
              <a:defRPr sz="1200"/>
            </a:lvl1pPr>
          </a:lstStyle>
          <a:p>
            <a:fld id="{FF6053FD-2D72-4AF2-B8DF-D32C1D48CADD}" type="slidenum">
              <a:rPr lang="en-US" altLang="en-US"/>
              <a:pPr/>
              <a:t>‹#›</a:t>
            </a:fld>
            <a:endParaRPr lang="en-US" altLang="en-US"/>
          </a:p>
        </p:txBody>
      </p:sp>
    </p:spTree>
    <p:extLst>
      <p:ext uri="{BB962C8B-B14F-4D97-AF65-F5344CB8AC3E}">
        <p14:creationId xmlns:p14="http://schemas.microsoft.com/office/powerpoint/2010/main" val="219407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 knew I wanted to be a physician from the time I was five years old. I watched my mother on the phone, as she described the way my infant brother was drooling, and leaning forward (tri-poding) in his crib. I listened as the pediatrician put the seemingly vague pieces together into a diagnosis of epiglottitis. I saw medicine as this beautiful melding of science and listening, and from that moment, it was all I ever wanted to be. I spent the next three decades of my life, following a vectored curriculum, believing I would emerge transformed and able to heal. </a:t>
            </a:r>
          </a:p>
          <a:p>
            <a:r>
              <a:rPr lang="en-US" smtClean="0"/>
              <a:t>In medical school I fell in love with the human body, in all forms. The anatomy, the genetic code, the divine elegance of the disease states. And it continued through residency and fellowship. Medicine became my orientation and my identity. Understanding and treating diseases became my purpose. </a:t>
            </a:r>
          </a:p>
          <a:p>
            <a:endParaRPr lang="en-US" dirty="0"/>
          </a:p>
        </p:txBody>
      </p:sp>
      <p:sp>
        <p:nvSpPr>
          <p:cNvPr id="4" name="Slide Number Placeholder 3"/>
          <p:cNvSpPr>
            <a:spLocks noGrp="1"/>
          </p:cNvSpPr>
          <p:nvPr>
            <p:ph type="sldNum" sz="quarter" idx="10"/>
          </p:nvPr>
        </p:nvSpPr>
        <p:spPr/>
        <p:txBody>
          <a:bodyPr/>
          <a:lstStyle/>
          <a:p>
            <a:fld id="{C7EC8BCE-659C-46A1-9499-F1F764C1930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943581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anose="020B0600070205080204"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E7DB097-24AB-4CCD-90B0-FC682D1DE330}" type="slidenum">
              <a:rPr lang="en-US" altLang="en-US" smtClean="0">
                <a:latin typeface="Calibri" panose="020F0502020204030204" pitchFamily="34" charset="0"/>
              </a:rPr>
              <a:pPr/>
              <a:t>19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2876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hape 49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Shape 493"/>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anose="020B0600070205080204" pitchFamily="34" charset="-128"/>
              </a:rPr>
              <a:t>I like this definition from Theresa Wiseman.  </a:t>
            </a:r>
          </a:p>
        </p:txBody>
      </p:sp>
    </p:spTree>
    <p:extLst>
      <p:ext uri="{BB962C8B-B14F-4D97-AF65-F5344CB8AC3E}">
        <p14:creationId xmlns:p14="http://schemas.microsoft.com/office/powerpoint/2010/main" val="3386798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BC53E-241C-4D6D-9002-8A00DB435035}"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487713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Until the final day of my fellowship when a tumor ruptured in my liver, and in the space of two hours I went into multisystem organ failure. My liver would fail from the compression of the blood volume, my kidneys would shut down from lack of blood flow, I would receive 26 units of packed cells with additional cryo, platelets and FFP. I’d be placed on a ventilator and have a stroke. </a:t>
            </a:r>
          </a:p>
          <a:p>
            <a:r>
              <a:rPr lang="en-US" sz="1200" kern="1200" smtClean="0">
                <a:solidFill>
                  <a:schemeClr val="tx1"/>
                </a:solidFill>
                <a:effectLst/>
                <a:latin typeface="+mn-lt"/>
                <a:ea typeface="+mn-ea"/>
                <a:cs typeface="+mn-cs"/>
              </a:rPr>
              <a:t>As toxins began to accumulate in my bloodstream, in the operating room I heard them say, “We’re losing her.” I thought to myself that they were right, that if I could see myself on the table, that perhaps I was already lost. I felt small, weightless (buoyant even) and yet expansive as if I were part of everything at once. The devastating pain that had brought me into the hospital was gone, and I felt completely at peace.  </a:t>
            </a:r>
          </a:p>
          <a:p>
            <a:r>
              <a:rPr lang="en-US" sz="1200" kern="1200" smtClean="0">
                <a:solidFill>
                  <a:schemeClr val="tx1"/>
                </a:solidFill>
                <a:effectLst/>
                <a:latin typeface="+mn-lt"/>
                <a:ea typeface="+mn-ea"/>
                <a:cs typeface="+mn-cs"/>
              </a:rPr>
              <a:t>The baby I was seven months pregnant with would not survive, but I would, thanks to the incredible grace and skill of my medical team.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A173541-2A41-2A45-9DF0-F976AAE8C8F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1374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That immediate transposition, from critical care physician to dying patient made visible to me the things I hadn’t been able to see. I saw things about us, physicians and other medical providers that I might not have wanted to see. There were deficits in communication, dis-coordinated care. I saw how flawed my orientation to disease had been. How I had in so many ways viewed the patient, not as a person, but as a position in space where the diseases that I loved would land. How I had disarticulated myself from emotion, the way I had been instructed to, so that I could remain objective and demonstrate sound medical judgement. I saw it too, in the doctors who cared for me.  I’ll tell you a stor</a:t>
            </a:r>
            <a:r>
              <a:rPr lang="en-US" baseline="0" smtClean="0"/>
              <a:t>y that brings this into clearer focus. </a:t>
            </a:r>
            <a:endParaRPr lang="en-US" smtClean="0"/>
          </a:p>
          <a:p>
            <a:endParaRPr lang="en-US" smtClean="0"/>
          </a:p>
          <a:p>
            <a:endParaRPr lang="en-US" dirty="0"/>
          </a:p>
        </p:txBody>
      </p:sp>
      <p:sp>
        <p:nvSpPr>
          <p:cNvPr id="4" name="Slide Number Placeholder 3"/>
          <p:cNvSpPr>
            <a:spLocks noGrp="1"/>
          </p:cNvSpPr>
          <p:nvPr>
            <p:ph type="sldNum" sz="quarter" idx="10"/>
          </p:nvPr>
        </p:nvSpPr>
        <p:spPr/>
        <p:txBody>
          <a:bodyPr/>
          <a:lstStyle/>
          <a:p>
            <a:fld id="{7BF1E02C-6EB0-4B89-9CC2-3C0E5CE78EB7}" type="slidenum">
              <a:rPr lang="en-US" smtClean="0"/>
              <a:t>8</a:t>
            </a:fld>
            <a:endParaRPr lang="en-US"/>
          </a:p>
        </p:txBody>
      </p:sp>
    </p:spTree>
    <p:extLst>
      <p:ext uri="{BB962C8B-B14F-4D97-AF65-F5344CB8AC3E}">
        <p14:creationId xmlns:p14="http://schemas.microsoft.com/office/powerpoint/2010/main" val="397584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Two weeks out from that first catastrophic night, I was in the surgical ICU. I’d come off the ventilator, but my respiratory status was still precarious. My kidneys had failed, a result of the hemorrhagic shock and hastened by a drug-administration error, and fluid was rapidly accumulating in my lungs. I was alone in my ICU room, the nurse had laid me flat and left to get something she’d forgotten. </a:t>
            </a:r>
          </a:p>
          <a:p>
            <a:r>
              <a:rPr lang="en-US" smtClean="0"/>
              <a:t>My heart rate accelerated and my oxygen saturation plummeted. My alarms sounded, but they were always sounding, and had lost meaning. At that point, we all had alarm fatigue.</a:t>
            </a:r>
          </a:p>
          <a:p>
            <a:r>
              <a:rPr lang="en-US" smtClean="0"/>
              <a:t>My vision tunneled and I gasped useless breaths. My arms flailed and I knocked the call button onto the floor, effectively eliminating that option. But as I began to lose consciousness, I saw above me, like a beacon, the code blue button. I pressed it.   </a:t>
            </a:r>
          </a:p>
          <a:p>
            <a:r>
              <a:rPr lang="en-US" smtClean="0"/>
              <a:t>The room filled quickly with confused but very engaged providers, who whilst wondering aloud who had called the code, simultaneously inserted drainage catheters into the space around my lungs, my stomach, provided high flow oxygen and made me breathe again. Amazingly well-choreographed interventions which were lifesaving, and yet when they went to leave, I tried to stop them. </a:t>
            </a:r>
          </a:p>
          <a:p>
            <a:r>
              <a:rPr lang="en-US" smtClean="0"/>
              <a:t>“Wait,” I asked them, “Can we talk about what just happened?”</a:t>
            </a:r>
          </a:p>
          <a:p>
            <a:endParaRPr lang="en-US" dirty="0"/>
          </a:p>
        </p:txBody>
      </p:sp>
      <p:sp>
        <p:nvSpPr>
          <p:cNvPr id="4" name="Slide Number Placeholder 3"/>
          <p:cNvSpPr>
            <a:spLocks noGrp="1"/>
          </p:cNvSpPr>
          <p:nvPr>
            <p:ph type="sldNum" sz="quarter" idx="10"/>
          </p:nvPr>
        </p:nvSpPr>
        <p:spPr/>
        <p:txBody>
          <a:bodyPr/>
          <a:lstStyle/>
          <a:p>
            <a:fld id="{7BF1E02C-6EB0-4B89-9CC2-3C0E5CE78EB7}" type="slidenum">
              <a:rPr lang="en-US" smtClean="0"/>
              <a:t>9</a:t>
            </a:fld>
            <a:endParaRPr lang="en-US"/>
          </a:p>
        </p:txBody>
      </p:sp>
    </p:spTree>
    <p:extLst>
      <p:ext uri="{BB962C8B-B14F-4D97-AF65-F5344CB8AC3E}">
        <p14:creationId xmlns:p14="http://schemas.microsoft.com/office/powerpoint/2010/main" val="258088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One of them turned around and explained the pleural effusion, the accumulation of liters of fluid they had drained that were effectively drowning me. </a:t>
            </a:r>
          </a:p>
          <a:p>
            <a:r>
              <a:rPr lang="en-US" smtClean="0"/>
              <a:t>But, that wasn’t what I meant. I wanted to talk about how I had nearly died. Twice now, for those of us who were keeping track. </a:t>
            </a:r>
          </a:p>
          <a:p>
            <a:r>
              <a:rPr lang="en-US" smtClean="0"/>
              <a:t>It felt as if we should be talking about it. At that point, having completed my critical care fellowship at an active tertiary care center, I had probably participated in or run hundreds of codes. I had never once, not ever, considered talking to the patient about their near-death, mortality or emotions about it.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BF1E02C-6EB0-4B89-9CC2-3C0E5CE78EB7}" type="slidenum">
              <a:rPr lang="en-US" smtClean="0"/>
              <a:t>10</a:t>
            </a:fld>
            <a:endParaRPr lang="en-US"/>
          </a:p>
        </p:txBody>
      </p:sp>
    </p:spTree>
    <p:extLst>
      <p:ext uri="{BB962C8B-B14F-4D97-AF65-F5344CB8AC3E}">
        <p14:creationId xmlns:p14="http://schemas.microsoft.com/office/powerpoint/2010/main" val="856878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Doctors have this tendency</a:t>
            </a:r>
            <a:r>
              <a:rPr lang="en-US" baseline="0" smtClean="0"/>
              <a:t> to believe that all questions are a request for data. My question was not a request for data. Doctors have this tendency to believe that all questions are a request for data. It’s how we were trained. It’s a far harder task to decode the emotion encoded in the question. To see the fear and know how to respond. </a:t>
            </a:r>
            <a:endParaRPr lang="en-US" dirty="0"/>
          </a:p>
        </p:txBody>
      </p:sp>
      <p:sp>
        <p:nvSpPr>
          <p:cNvPr id="4" name="Slide Number Placeholder 3"/>
          <p:cNvSpPr>
            <a:spLocks noGrp="1"/>
          </p:cNvSpPr>
          <p:nvPr>
            <p:ph type="sldNum" sz="quarter" idx="10"/>
          </p:nvPr>
        </p:nvSpPr>
        <p:spPr/>
        <p:txBody>
          <a:bodyPr/>
          <a:lstStyle/>
          <a:p>
            <a:fld id="{C7EC8BCE-659C-46A1-9499-F1F764C1930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9425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That poor doctor had no idea what I was asking of him. I am not sure I knew what I was asking him at the time.  I knew why my kidneys had failed, I knew why I was in respiratory failure, but I didn’t understand WHY. </a:t>
            </a:r>
          </a:p>
          <a:p>
            <a:endParaRPr lang="en-US" dirty="0" smtClean="0"/>
          </a:p>
          <a:p>
            <a:r>
              <a:rPr lang="en-US" dirty="0" smtClean="0"/>
              <a:t>We must be sure we truly understand the questions being asked. </a:t>
            </a:r>
          </a:p>
          <a:p>
            <a:r>
              <a:rPr lang="en-US" dirty="0" smtClean="0"/>
              <a:t>We must be</a:t>
            </a:r>
            <a:r>
              <a:rPr lang="en-US" baseline="0" dirty="0" smtClean="0"/>
              <a:t> sure we understand each other’s perspective. </a:t>
            </a:r>
            <a:endParaRPr lang="en-US" dirty="0" smtClean="0"/>
          </a:p>
          <a:p>
            <a:endParaRPr lang="en-US" dirty="0"/>
          </a:p>
        </p:txBody>
      </p:sp>
      <p:sp>
        <p:nvSpPr>
          <p:cNvPr id="4" name="Slide Number Placeholder 3"/>
          <p:cNvSpPr>
            <a:spLocks noGrp="1"/>
          </p:cNvSpPr>
          <p:nvPr>
            <p:ph type="sldNum" sz="quarter" idx="10"/>
          </p:nvPr>
        </p:nvSpPr>
        <p:spPr/>
        <p:txBody>
          <a:bodyPr/>
          <a:lstStyle/>
          <a:p>
            <a:fld id="{7BF1E02C-6EB0-4B89-9CC2-3C0E5CE78EB7}" type="slidenum">
              <a:rPr lang="en-US" smtClean="0"/>
              <a:t>12</a:t>
            </a:fld>
            <a:endParaRPr lang="en-US"/>
          </a:p>
        </p:txBody>
      </p:sp>
    </p:spTree>
    <p:extLst>
      <p:ext uri="{BB962C8B-B14F-4D97-AF65-F5344CB8AC3E}">
        <p14:creationId xmlns:p14="http://schemas.microsoft.com/office/powerpoint/2010/main" val="74714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entered the hospital a physician. I left, weeks and weeks later, in a wheelchair, having had a stroke from lack of blood flow to my brain, I was missing words (important words, some of my favorite words, like shoes). I was unable to put my socks on unassisted, unable to walk more than a few steps. I had to completely reimagine my identity. </a:t>
            </a:r>
          </a:p>
          <a:p>
            <a:r>
              <a:rPr lang="en-US" dirty="0" smtClean="0"/>
              <a:t>That was a gift. The wound is the gift.  </a:t>
            </a:r>
          </a:p>
          <a:p>
            <a:r>
              <a:rPr lang="en-US" dirty="0" smtClean="0"/>
              <a:t>In that empty space where I no longer existed, I had the opportunity to truly examine what medicine had given me, and what it didn’t have to give. </a:t>
            </a:r>
          </a:p>
          <a:p>
            <a:r>
              <a:rPr lang="en-US" dirty="0" smtClean="0"/>
              <a:t>We all want to be seen. To have our lives reflected back to us in a way that helps us to make sense of what can feel like chaos. This need is more acute in times of critical illness, but it is part of what makes us human. It is what unites us. And yet I saw that my disease-oriented training, even the model medicine had adopted of impartial intellectual curiosity wasn’t aligned with my needs. </a:t>
            </a:r>
          </a:p>
          <a:p>
            <a:endParaRPr lang="en-US" dirty="0"/>
          </a:p>
        </p:txBody>
      </p:sp>
      <p:sp>
        <p:nvSpPr>
          <p:cNvPr id="4" name="Slide Number Placeholder 3"/>
          <p:cNvSpPr>
            <a:spLocks noGrp="1"/>
          </p:cNvSpPr>
          <p:nvPr>
            <p:ph type="sldNum" sz="quarter" idx="10"/>
          </p:nvPr>
        </p:nvSpPr>
        <p:spPr/>
        <p:txBody>
          <a:bodyPr/>
          <a:lstStyle/>
          <a:p>
            <a:fld id="{7BF1E02C-6EB0-4B89-9CC2-3C0E5CE78EB7}" type="slidenum">
              <a:rPr lang="en-US" smtClean="0"/>
              <a:t>13</a:t>
            </a:fld>
            <a:endParaRPr lang="en-US"/>
          </a:p>
        </p:txBody>
      </p:sp>
    </p:spTree>
    <p:extLst>
      <p:ext uri="{BB962C8B-B14F-4D97-AF65-F5344CB8AC3E}">
        <p14:creationId xmlns:p14="http://schemas.microsoft.com/office/powerpoint/2010/main" val="734580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had to reimagine what kind of physician I would be when I returned to medicine. I had to light my escape fire. To Un-learn. I had to reexamine how I could be an instrument of healing in the way my patients needed me to be. I found a humility there, in being present for my patients, honoring their strength, asking generous questions, learning their fears. I found inhabiting the role of humble Sherpa felt much more authentic and right to me than any sort of perceived authority. I knew the path, through sickness, and I could map it, warn them of pitfalls and the traps. The thing is, I knew all of those things before too. I just didn’t know how much our patients needed us to light their way, and in turn how much we needed them.</a:t>
            </a:r>
            <a:endParaRPr lang="en-US" dirty="0"/>
          </a:p>
        </p:txBody>
      </p:sp>
      <p:sp>
        <p:nvSpPr>
          <p:cNvPr id="4" name="Slide Number Placeholder 3"/>
          <p:cNvSpPr>
            <a:spLocks noGrp="1"/>
          </p:cNvSpPr>
          <p:nvPr>
            <p:ph type="sldNum" sz="quarter" idx="10"/>
          </p:nvPr>
        </p:nvSpPr>
        <p:spPr/>
        <p:txBody>
          <a:bodyPr/>
          <a:lstStyle/>
          <a:p>
            <a:fld id="{7BF1E02C-6EB0-4B89-9CC2-3C0E5CE78EB7}" type="slidenum">
              <a:rPr lang="en-US" smtClean="0"/>
              <a:t>14</a:t>
            </a:fld>
            <a:endParaRPr lang="en-US"/>
          </a:p>
        </p:txBody>
      </p:sp>
    </p:spTree>
    <p:extLst>
      <p:ext uri="{BB962C8B-B14F-4D97-AF65-F5344CB8AC3E}">
        <p14:creationId xmlns:p14="http://schemas.microsoft.com/office/powerpoint/2010/main" val="406334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7131" y="4288433"/>
            <a:ext cx="9141619" cy="731501"/>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Rectangle 4"/>
          <p:cNvSpPr/>
          <p:nvPr userDrawn="1"/>
        </p:nvSpPr>
        <p:spPr>
          <a:xfrm>
            <a:off x="840040" y="1334535"/>
            <a:ext cx="10393445"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 name="Title 1"/>
          <p:cNvSpPr>
            <a:spLocks noGrp="1"/>
          </p:cNvSpPr>
          <p:nvPr>
            <p:ph type="ctrTitle"/>
          </p:nvPr>
        </p:nvSpPr>
        <p:spPr>
          <a:xfrm>
            <a:off x="947111" y="1359048"/>
            <a:ext cx="10146068"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3817859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531044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538915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Schwartz_covers1-wide_103015-0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6831" cy="6858000"/>
          </a:xfrm>
          <a:prstGeom prst="rect">
            <a:avLst/>
          </a:prstGeom>
        </p:spPr>
      </p:pic>
      <p:sp>
        <p:nvSpPr>
          <p:cNvPr id="2" name="Title 1"/>
          <p:cNvSpPr>
            <a:spLocks noGrp="1"/>
          </p:cNvSpPr>
          <p:nvPr>
            <p:ph type="ctrTitle"/>
          </p:nvPr>
        </p:nvSpPr>
        <p:spPr>
          <a:xfrm>
            <a:off x="914172" y="1424951"/>
            <a:ext cx="10146068" cy="2387600"/>
          </a:xfrm>
        </p:spPr>
        <p:txBody>
          <a:bodyPr anchor="t" anchorCtr="0">
            <a:normAutofit/>
          </a:bodyPr>
          <a:lstStyle>
            <a:lvl1pPr algn="l">
              <a:defRPr sz="45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14162" y="5326401"/>
            <a:ext cx="9141619" cy="731501"/>
          </a:xfrm>
        </p:spPr>
        <p:txBody>
          <a:bodyPr/>
          <a:lstStyle>
            <a:lvl1pPr marL="0" indent="0" algn="l">
              <a:buNone/>
              <a:defRPr sz="2400" i="1"/>
            </a:lvl1pPr>
            <a:lvl2pPr marL="456654" indent="0" algn="ctr">
              <a:buNone/>
              <a:defRPr sz="2000"/>
            </a:lvl2pPr>
            <a:lvl3pPr marL="913307" indent="0" algn="ctr">
              <a:buNone/>
              <a:defRPr sz="1800"/>
            </a:lvl3pPr>
            <a:lvl4pPr marL="1369960" indent="0" algn="ctr">
              <a:buNone/>
              <a:defRPr sz="1600"/>
            </a:lvl4pPr>
            <a:lvl5pPr marL="1826613" indent="0" algn="ctr">
              <a:buNone/>
              <a:defRPr sz="1600"/>
            </a:lvl5pPr>
            <a:lvl6pPr marL="2283266" indent="0" algn="ctr">
              <a:buNone/>
              <a:defRPr sz="1600"/>
            </a:lvl6pPr>
            <a:lvl7pPr marL="2739919" indent="0" algn="ctr">
              <a:buNone/>
              <a:defRPr sz="1600"/>
            </a:lvl7pPr>
            <a:lvl8pPr marL="3196572" indent="0" algn="ctr">
              <a:buNone/>
              <a:defRPr sz="1600"/>
            </a:lvl8pPr>
            <a:lvl9pPr marL="3653225"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7642165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837982" y="6356353"/>
            <a:ext cx="2742486" cy="365125"/>
          </a:xfrm>
          <a:prstGeom prst="rect">
            <a:avLst/>
          </a:prstGeom>
        </p:spPr>
        <p:txBody>
          <a:bodyPr lIns="91332" tIns="45666" rIns="91332" bIns="45666"/>
          <a:lstStyle/>
          <a:p>
            <a:pPr defTabSz="913307" eaLnBrk="1" fontAlgn="auto" hangingPunct="1">
              <a:spcBef>
                <a:spcPts val="0"/>
              </a:spcBef>
              <a:spcAft>
                <a:spcPts val="0"/>
              </a:spcAft>
            </a:pPr>
            <a:endParaRPr lang="en-US">
              <a:solidFill>
                <a:prstClr val="black"/>
              </a:solidFill>
              <a:latin typeface="Calibri"/>
              <a:ea typeface="+mn-ea"/>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lIns="91332" tIns="45666" rIns="91332" bIns="45666"/>
          <a:lstStyle/>
          <a:p>
            <a:pPr defTabSz="913307"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lIns="91332" tIns="45666" rIns="91332" bIns="45666"/>
          <a:lstStyle/>
          <a:p>
            <a:pPr defTabSz="913307" eaLnBrk="1" fontAlgn="auto" hangingPunct="1">
              <a:spcBef>
                <a:spcPts val="0"/>
              </a:spcBef>
              <a:spcAft>
                <a:spcPts val="0"/>
              </a:spcAft>
            </a:pPr>
            <a:fld id="{39E2CA85-ACD8-4244-B4B3-45F43742B44E}" type="slidenum">
              <a:rPr lang="en-US">
                <a:solidFill>
                  <a:prstClr val="black"/>
                </a:solidFill>
                <a:latin typeface="Calibri"/>
                <a:ea typeface="+mn-ea"/>
              </a:rPr>
              <a:pPr defTabSz="913307"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4070931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smtClean="0"/>
              <a:t>Table of Contents</a:t>
            </a:r>
            <a:endParaRPr lang="en-US" dirty="0"/>
          </a:p>
        </p:txBody>
      </p:sp>
      <p:sp>
        <p:nvSpPr>
          <p:cNvPr id="3" name="Content Placeholder 2"/>
          <p:cNvSpPr>
            <a:spLocks noGrp="1"/>
          </p:cNvSpPr>
          <p:nvPr>
            <p:ph idx="1" hasCustomPrompt="1"/>
          </p:nvPr>
        </p:nvSpPr>
        <p:spPr/>
        <p:txBody>
          <a:bodyPr/>
          <a:lstStyle>
            <a:lvl1pPr marL="456654" indent="-456654">
              <a:buFont typeface="+mj-lt"/>
              <a:buAutoNum type="arabicPeriod"/>
              <a:defRPr/>
            </a:lvl1pPr>
          </a:lstStyle>
          <a:p>
            <a:pPr lvl="0"/>
            <a:r>
              <a:rPr lang="en-US" dirty="0" smtClean="0"/>
              <a:t>Text</a:t>
            </a:r>
          </a:p>
          <a:p>
            <a:pPr lvl="0"/>
            <a:r>
              <a:rPr lang="en-US" dirty="0" smtClean="0"/>
              <a:t>Text</a:t>
            </a:r>
          </a:p>
          <a:p>
            <a:pPr lvl="0"/>
            <a:r>
              <a:rPr lang="en-US" dirty="0" smtClean="0"/>
              <a:t>Text</a:t>
            </a:r>
            <a:endParaRPr lang="en-US" dirty="0"/>
          </a:p>
        </p:txBody>
      </p:sp>
      <p:sp>
        <p:nvSpPr>
          <p:cNvPr id="4" name="Date Placeholder 3"/>
          <p:cNvSpPr>
            <a:spLocks noGrp="1"/>
          </p:cNvSpPr>
          <p:nvPr>
            <p:ph type="dt" sz="half" idx="10"/>
          </p:nvPr>
        </p:nvSpPr>
        <p:spPr>
          <a:xfrm>
            <a:off x="837982" y="6356353"/>
            <a:ext cx="2742486" cy="365125"/>
          </a:xfrm>
          <a:prstGeom prst="rect">
            <a:avLst/>
          </a:prstGeom>
        </p:spPr>
        <p:txBody>
          <a:bodyPr lIns="91332" tIns="45666" rIns="91332" bIns="45666"/>
          <a:lstStyle/>
          <a:p>
            <a:pPr defTabSz="913307" eaLnBrk="1" fontAlgn="auto" hangingPunct="1">
              <a:spcBef>
                <a:spcPts val="0"/>
              </a:spcBef>
              <a:spcAft>
                <a:spcPts val="0"/>
              </a:spcAft>
            </a:pPr>
            <a:endParaRPr lang="en-US">
              <a:solidFill>
                <a:prstClr val="black"/>
              </a:solidFill>
              <a:latin typeface="Calibri"/>
              <a:ea typeface="+mn-ea"/>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lIns="91332" tIns="45666" rIns="91332" bIns="45666"/>
          <a:lstStyle/>
          <a:p>
            <a:pPr defTabSz="913307"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lIns="91332" tIns="45666" rIns="91332" bIns="45666"/>
          <a:lstStyle/>
          <a:p>
            <a:pPr defTabSz="913307" eaLnBrk="1" fontAlgn="auto" hangingPunct="1">
              <a:spcBef>
                <a:spcPts val="0"/>
              </a:spcBef>
              <a:spcAft>
                <a:spcPts val="0"/>
              </a:spcAft>
            </a:pPr>
            <a:fld id="{39E2CA85-ACD8-4244-B4B3-45F43742B44E}" type="slidenum">
              <a:rPr lang="en-US">
                <a:solidFill>
                  <a:prstClr val="black"/>
                </a:solidFill>
                <a:latin typeface="Calibri"/>
                <a:ea typeface="+mn-ea"/>
              </a:rPr>
              <a:pPr defTabSz="913307"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3576329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42"/>
            <a:ext cx="10512862"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634" y="4589466"/>
            <a:ext cx="10512862" cy="1500187"/>
          </a:xfrm>
        </p:spPr>
        <p:txBody>
          <a:bodyPr/>
          <a:lstStyle>
            <a:lvl1pPr marL="0" indent="0">
              <a:buNone/>
              <a:defRPr sz="2400">
                <a:solidFill>
                  <a:schemeClr val="tx1"/>
                </a:solidFill>
              </a:defRPr>
            </a:lvl1pPr>
            <a:lvl2pPr marL="456654" indent="0">
              <a:buNone/>
              <a:defRPr sz="2000">
                <a:solidFill>
                  <a:schemeClr val="tx1">
                    <a:tint val="75000"/>
                  </a:schemeClr>
                </a:solidFill>
              </a:defRPr>
            </a:lvl2pPr>
            <a:lvl3pPr marL="913307" indent="0">
              <a:buNone/>
              <a:defRPr sz="1800">
                <a:solidFill>
                  <a:schemeClr val="tx1">
                    <a:tint val="75000"/>
                  </a:schemeClr>
                </a:solidFill>
              </a:defRPr>
            </a:lvl3pPr>
            <a:lvl4pPr marL="1369960" indent="0">
              <a:buNone/>
              <a:defRPr sz="1600">
                <a:solidFill>
                  <a:schemeClr val="tx1">
                    <a:tint val="75000"/>
                  </a:schemeClr>
                </a:solidFill>
              </a:defRPr>
            </a:lvl4pPr>
            <a:lvl5pPr marL="1826613" indent="0">
              <a:buNone/>
              <a:defRPr sz="1600">
                <a:solidFill>
                  <a:schemeClr val="tx1">
                    <a:tint val="75000"/>
                  </a:schemeClr>
                </a:solidFill>
              </a:defRPr>
            </a:lvl5pPr>
            <a:lvl6pPr marL="2283266" indent="0">
              <a:buNone/>
              <a:defRPr sz="1600">
                <a:solidFill>
                  <a:schemeClr val="tx1">
                    <a:tint val="75000"/>
                  </a:schemeClr>
                </a:solidFill>
              </a:defRPr>
            </a:lvl6pPr>
            <a:lvl7pPr marL="2739919" indent="0">
              <a:buNone/>
              <a:defRPr sz="1600">
                <a:solidFill>
                  <a:schemeClr val="tx1">
                    <a:tint val="75000"/>
                  </a:schemeClr>
                </a:solidFill>
              </a:defRPr>
            </a:lvl7pPr>
            <a:lvl8pPr marL="3196572" indent="0">
              <a:buNone/>
              <a:defRPr sz="1600">
                <a:solidFill>
                  <a:schemeClr val="tx1">
                    <a:tint val="75000"/>
                  </a:schemeClr>
                </a:solidFill>
              </a:defRPr>
            </a:lvl8pPr>
            <a:lvl9pPr marL="365322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7982" y="6356353"/>
            <a:ext cx="2742486" cy="365125"/>
          </a:xfrm>
          <a:prstGeom prst="rect">
            <a:avLst/>
          </a:prstGeom>
        </p:spPr>
        <p:txBody>
          <a:bodyPr lIns="91332" tIns="45666" rIns="91332" bIns="45666"/>
          <a:lstStyle/>
          <a:p>
            <a:pPr defTabSz="913307" eaLnBrk="1" fontAlgn="auto" hangingPunct="1">
              <a:spcBef>
                <a:spcPts val="0"/>
              </a:spcBef>
              <a:spcAft>
                <a:spcPts val="0"/>
              </a:spcAft>
            </a:pPr>
            <a:endParaRPr lang="en-US">
              <a:solidFill>
                <a:prstClr val="black"/>
              </a:solidFill>
              <a:latin typeface="Calibri"/>
              <a:ea typeface="+mn-ea"/>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lIns="91332" tIns="45666" rIns="91332" bIns="45666"/>
          <a:lstStyle/>
          <a:p>
            <a:pPr defTabSz="913307"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lIns="91332" tIns="45666" rIns="91332" bIns="45666"/>
          <a:lstStyle/>
          <a:p>
            <a:pPr defTabSz="913307" eaLnBrk="1" fontAlgn="auto" hangingPunct="1">
              <a:spcBef>
                <a:spcPts val="0"/>
              </a:spcBef>
              <a:spcAft>
                <a:spcPts val="0"/>
              </a:spcAft>
            </a:pPr>
            <a:fld id="{39E2CA85-ACD8-4244-B4B3-45F43742B44E}" type="slidenum">
              <a:rPr lang="en-US">
                <a:solidFill>
                  <a:prstClr val="black"/>
                </a:solidFill>
                <a:latin typeface="Calibri"/>
                <a:ea typeface="+mn-ea"/>
              </a:rPr>
              <a:pPr defTabSz="913307"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4251183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7982" y="1825625"/>
            <a:ext cx="5180251"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7982" y="6356353"/>
            <a:ext cx="2742486" cy="365125"/>
          </a:xfrm>
          <a:prstGeom prst="rect">
            <a:avLst/>
          </a:prstGeom>
        </p:spPr>
        <p:txBody>
          <a:bodyPr lIns="91332" tIns="45666" rIns="91332" bIns="45666"/>
          <a:lstStyle/>
          <a:p>
            <a:pPr defTabSz="913307" eaLnBrk="1" fontAlgn="auto" hangingPunct="1">
              <a:spcBef>
                <a:spcPts val="0"/>
              </a:spcBef>
              <a:spcAft>
                <a:spcPts val="0"/>
              </a:spcAft>
            </a:pPr>
            <a:endParaRPr lang="en-US">
              <a:solidFill>
                <a:prstClr val="black"/>
              </a:solidFill>
              <a:latin typeface="Calibri"/>
              <a:ea typeface="+mn-ea"/>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lIns="91332" tIns="45666" rIns="91332" bIns="45666"/>
          <a:lstStyle/>
          <a:p>
            <a:pPr defTabSz="913307"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lIns="91332" tIns="45666" rIns="91332" bIns="45666"/>
          <a:lstStyle/>
          <a:p>
            <a:pPr defTabSz="913307" eaLnBrk="1" fontAlgn="auto" hangingPunct="1">
              <a:spcBef>
                <a:spcPts val="0"/>
              </a:spcBef>
              <a:spcAft>
                <a:spcPts val="0"/>
              </a:spcAft>
            </a:pPr>
            <a:fld id="{39E2CA85-ACD8-4244-B4B3-45F43742B44E}" type="slidenum">
              <a:rPr lang="en-US">
                <a:solidFill>
                  <a:prstClr val="black"/>
                </a:solidFill>
                <a:latin typeface="Calibri"/>
                <a:ea typeface="+mn-ea"/>
              </a:rPr>
              <a:pPr defTabSz="913307"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3590305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79006" y="5453073"/>
            <a:ext cx="9141619" cy="731501"/>
          </a:xfrm>
        </p:spPr>
        <p:txBody>
          <a:bodyPr/>
          <a:lstStyle>
            <a:lvl1pPr marL="0" indent="0" algn="ctr">
              <a:buNone/>
              <a:defRPr sz="2400" b="1"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i="0" dirty="0"/>
              <a:t>theschwartzcenter.org</a:t>
            </a:r>
            <a:endParaRPr lang="en-US" dirty="0"/>
          </a:p>
        </p:txBody>
      </p:sp>
      <p:sp>
        <p:nvSpPr>
          <p:cNvPr id="5" name="Rectangle 4"/>
          <p:cNvSpPr/>
          <p:nvPr userDrawn="1"/>
        </p:nvSpPr>
        <p:spPr>
          <a:xfrm>
            <a:off x="840040" y="1334547"/>
            <a:ext cx="10393445"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 name="Title 1"/>
          <p:cNvSpPr>
            <a:spLocks noGrp="1"/>
          </p:cNvSpPr>
          <p:nvPr>
            <p:ph type="ctrTitle"/>
          </p:nvPr>
        </p:nvSpPr>
        <p:spPr>
          <a:xfrm>
            <a:off x="947121" y="1359048"/>
            <a:ext cx="10146068"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2198372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70832" y="461269"/>
            <a:ext cx="10512862" cy="506744"/>
          </a:xfrm>
        </p:spPr>
        <p:txBody>
          <a:bodyPr>
            <a:noAutofit/>
          </a:bodyPr>
          <a:lstStyle>
            <a:lvl1pPr>
              <a:defRPr sz="2800"/>
            </a:lvl1pPr>
          </a:lstStyle>
          <a:p>
            <a:r>
              <a:rPr lang="en-US" dirty="0"/>
              <a:t>Click to edit Master title style</a:t>
            </a:r>
          </a:p>
        </p:txBody>
      </p:sp>
      <p:sp>
        <p:nvSpPr>
          <p:cNvPr id="3" name="Content Placeholder 2"/>
          <p:cNvSpPr>
            <a:spLocks noGrp="1"/>
          </p:cNvSpPr>
          <p:nvPr>
            <p:ph sz="half" idx="1"/>
          </p:nvPr>
        </p:nvSpPr>
        <p:spPr>
          <a:xfrm>
            <a:off x="83798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rPr>
              <a:t>Compassion in Action</a:t>
            </a:r>
            <a:endParaRPr lang="en-US">
              <a:solidFill>
                <a:prstClr val="black"/>
              </a:solidFill>
              <a:latin typeface="Calibri"/>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rPr>
              <a:pPr eaLnBrk="1" fontAlgn="auto" hangingPunct="1">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67671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0833" y="475283"/>
            <a:ext cx="10512862" cy="506744"/>
          </a:xfrm>
        </p:spPr>
        <p:txBody>
          <a:bodyPr>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1084843" y="1597572"/>
            <a:ext cx="10512862" cy="42360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0699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70832" y="461269"/>
            <a:ext cx="10512862" cy="506744"/>
          </a:xfrm>
        </p:spPr>
        <p:txBody>
          <a:bodyPr>
            <a:noAutofit/>
          </a:bodyPr>
          <a:lstStyle>
            <a:lvl1pPr>
              <a:defRPr sz="2800"/>
            </a:lvl1pPr>
          </a:lstStyle>
          <a:p>
            <a:r>
              <a:rPr lang="en-US" dirty="0"/>
              <a:t>Click to edit Master title style</a:t>
            </a:r>
          </a:p>
        </p:txBody>
      </p:sp>
      <p:sp>
        <p:nvSpPr>
          <p:cNvPr id="3" name="Content Placeholder 2"/>
          <p:cNvSpPr>
            <a:spLocks noGrp="1"/>
          </p:cNvSpPr>
          <p:nvPr>
            <p:ph sz="half" idx="1"/>
          </p:nvPr>
        </p:nvSpPr>
        <p:spPr>
          <a:xfrm>
            <a:off x="83798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234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3" name="Footer Placeholder 2"/>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4" name="Slide Number Placeholder 3"/>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ea typeface="+mn-ea"/>
              </a:rPr>
              <a:pPr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107581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69" y="457200"/>
            <a:ext cx="3931213" cy="1600200"/>
          </a:xfrm>
        </p:spPr>
        <p:txBody>
          <a:bodyPr anchor="b">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5181838" y="987431"/>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569" y="2057403"/>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ea typeface="+mn-ea"/>
              </a:rPr>
              <a:pPr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314896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69" y="457200"/>
            <a:ext cx="3931213" cy="1600200"/>
          </a:xfrm>
        </p:spPr>
        <p:txBody>
          <a:bodyPr anchor="b">
            <a:noAutofit/>
          </a:bodyPr>
          <a:lstStyle>
            <a:lvl1pPr>
              <a:defRPr sz="2800"/>
            </a:lvl1pPr>
          </a:lstStyle>
          <a:p>
            <a:r>
              <a:rPr lang="en-US" dirty="0"/>
              <a:t>Click to edit Master title style</a:t>
            </a:r>
          </a:p>
        </p:txBody>
      </p:sp>
      <p:sp>
        <p:nvSpPr>
          <p:cNvPr id="3" name="Picture Placeholder 2"/>
          <p:cNvSpPr>
            <a:spLocks noGrp="1" noChangeAspect="1"/>
          </p:cNvSpPr>
          <p:nvPr>
            <p:ph type="pic" idx="1"/>
          </p:nvPr>
        </p:nvSpPr>
        <p:spPr>
          <a:xfrm>
            <a:off x="5181838" y="987431"/>
            <a:ext cx="617059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569" y="2057403"/>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ea typeface="+mn-ea"/>
              </a:rPr>
              <a:pPr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225888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800"/>
            </a:lvl1pPr>
          </a:lstStyle>
          <a:p>
            <a:r>
              <a:rPr lang="en-US" dirty="0"/>
              <a:t>Click to edit Master title style</a:t>
            </a:r>
          </a:p>
        </p:txBody>
      </p:sp>
      <p:sp>
        <p:nvSpPr>
          <p:cNvPr id="3" name="Vertical Text Placeholder 2"/>
          <p:cNvSpPr>
            <a:spLocks noGrp="1"/>
          </p:cNvSpPr>
          <p:nvPr>
            <p:ph type="body" orient="vert" idx="1"/>
          </p:nvPr>
        </p:nvSpPr>
        <p:spPr>
          <a:xfrm>
            <a:off x="1084843" y="1583562"/>
            <a:ext cx="10512862" cy="42500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ea typeface="+mn-ea"/>
              </a:rPr>
              <a:pPr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2213280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30" y="365140"/>
            <a:ext cx="2628215" cy="5811839"/>
          </a:xfrm>
        </p:spPr>
        <p:txBody>
          <a:bodyPr vert="eaVert">
            <a:normAutofit/>
          </a:bodyPr>
          <a:lstStyle>
            <a:lvl1pPr>
              <a:defRPr sz="2800"/>
            </a:lvl1pPr>
          </a:lstStyle>
          <a:p>
            <a:r>
              <a:rPr lang="en-US" dirty="0"/>
              <a:t>Click to edit Master title style</a:t>
            </a:r>
          </a:p>
        </p:txBody>
      </p:sp>
      <p:sp>
        <p:nvSpPr>
          <p:cNvPr id="3" name="Vertical Text Placeholder 2"/>
          <p:cNvSpPr>
            <a:spLocks noGrp="1"/>
          </p:cNvSpPr>
          <p:nvPr>
            <p:ph type="body" orient="vert" idx="1"/>
          </p:nvPr>
        </p:nvSpPr>
        <p:spPr>
          <a:xfrm>
            <a:off x="837994" y="365140"/>
            <a:ext cx="773228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ea typeface="+mn-ea"/>
              </a:rPr>
              <a:pPr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2649511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79006" y="5453073"/>
            <a:ext cx="9141619" cy="731501"/>
          </a:xfrm>
        </p:spPr>
        <p:txBody>
          <a:bodyPr/>
          <a:lstStyle>
            <a:lvl1pPr marL="0" indent="0" algn="ctr">
              <a:buNone/>
              <a:defRPr sz="2400" b="1"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i="0" dirty="0"/>
              <a:t>theschwartzcenter.org</a:t>
            </a:r>
            <a:endParaRPr lang="en-US" dirty="0"/>
          </a:p>
        </p:txBody>
      </p:sp>
      <p:sp>
        <p:nvSpPr>
          <p:cNvPr id="5" name="Rectangle 4"/>
          <p:cNvSpPr/>
          <p:nvPr userDrawn="1"/>
        </p:nvSpPr>
        <p:spPr>
          <a:xfrm>
            <a:off x="840040" y="1334535"/>
            <a:ext cx="10393445"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 name="Title 1"/>
          <p:cNvSpPr>
            <a:spLocks noGrp="1"/>
          </p:cNvSpPr>
          <p:nvPr>
            <p:ph type="ctrTitle"/>
          </p:nvPr>
        </p:nvSpPr>
        <p:spPr>
          <a:xfrm>
            <a:off x="947111" y="1359048"/>
            <a:ext cx="10146068"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140476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hwartz_covers-wide_103015_inside-new-02-logo.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86831" cy="6858000"/>
          </a:xfrm>
          <a:prstGeom prst="rect">
            <a:avLst/>
          </a:prstGeom>
        </p:spPr>
      </p:pic>
      <p:sp>
        <p:nvSpPr>
          <p:cNvPr id="2" name="Title Placeholder 1"/>
          <p:cNvSpPr>
            <a:spLocks noGrp="1"/>
          </p:cNvSpPr>
          <p:nvPr>
            <p:ph type="title"/>
          </p:nvPr>
        </p:nvSpPr>
        <p:spPr>
          <a:xfrm>
            <a:off x="1084843" y="195007"/>
            <a:ext cx="10512862" cy="5067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84843" y="1020729"/>
            <a:ext cx="10512862" cy="4812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356180" y="6193310"/>
            <a:ext cx="1481173" cy="276999"/>
          </a:xfrm>
          <a:prstGeom prst="rect">
            <a:avLst/>
          </a:prstGeom>
          <a:noFill/>
        </p:spPr>
        <p:txBody>
          <a:bodyPr wrap="square" rtlCol="0">
            <a:spAutoFit/>
          </a:bodyPr>
          <a:lstStyle/>
          <a:p>
            <a:pPr algn="r" eaLnBrk="1" fontAlgn="auto" hangingPunct="1">
              <a:spcBef>
                <a:spcPts val="0"/>
              </a:spcBef>
              <a:spcAft>
                <a:spcPts val="0"/>
              </a:spcAft>
            </a:pPr>
            <a:fld id="{B8C494D9-0274-4AA0-B1C8-8B0EFA1BC1C4}" type="slidenum">
              <a:rPr lang="en-US" sz="1200" b="1">
                <a:solidFill>
                  <a:prstClr val="white"/>
                </a:solidFill>
                <a:ea typeface="+mn-ea"/>
                <a:cs typeface="Arial" panose="020B0604020202020204" pitchFamily="34" charset="0"/>
              </a:rPr>
              <a:pPr algn="r" eaLnBrk="1" fontAlgn="auto" hangingPunct="1">
                <a:spcBef>
                  <a:spcPts val="0"/>
                </a:spcBef>
                <a:spcAft>
                  <a:spcPts val="0"/>
                </a:spcAft>
              </a:pPr>
              <a:t>‹#›</a:t>
            </a:fld>
            <a:endParaRPr lang="en-US" sz="1200" b="1" dirty="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4097979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70" r:id="rId4"/>
    <p:sldLayoutId id="2147483671" r:id="rId5"/>
    <p:sldLayoutId id="2147483672" r:id="rId6"/>
    <p:sldLayoutId id="2147483673" r:id="rId7"/>
    <p:sldLayoutId id="2147483674" r:id="rId8"/>
    <p:sldLayoutId id="2147483675" r:id="rId9"/>
    <p:sldLayoutId id="2147483760" r:id="rId10"/>
    <p:sldLayoutId id="2147483761" r:id="rId11"/>
  </p:sldLayoutIdLst>
  <p:hf hdr="0" ftr="0" dt="0"/>
  <p:txStyles>
    <p:titleStyle>
      <a:lvl1pPr algn="l" defTabSz="914400" rtl="0" eaLnBrk="1" latinLnBrk="0" hangingPunct="1">
        <a:lnSpc>
          <a:spcPct val="90000"/>
        </a:lnSpc>
        <a:spcBef>
          <a:spcPct val="0"/>
        </a:spcBef>
        <a:buNone/>
        <a:defRPr sz="3200" b="1" kern="1200">
          <a:solidFill>
            <a:srgbClr val="3D85C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hwartz_covers-wide_103015_inside-new-02-logo.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86831" cy="6858000"/>
          </a:xfrm>
          <a:prstGeom prst="rect">
            <a:avLst/>
          </a:prstGeom>
        </p:spPr>
      </p:pic>
      <p:sp>
        <p:nvSpPr>
          <p:cNvPr id="2" name="Title Placeholder 1"/>
          <p:cNvSpPr>
            <a:spLocks noGrp="1"/>
          </p:cNvSpPr>
          <p:nvPr>
            <p:ph type="title"/>
          </p:nvPr>
        </p:nvSpPr>
        <p:spPr>
          <a:xfrm>
            <a:off x="1084843" y="195007"/>
            <a:ext cx="10512862" cy="506744"/>
          </a:xfrm>
          <a:prstGeom prst="rect">
            <a:avLst/>
          </a:prstGeom>
        </p:spPr>
        <p:txBody>
          <a:bodyPr vert="horz" lIns="91332" tIns="45666" rIns="91332" bIns="4566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84843" y="1020728"/>
            <a:ext cx="10512862" cy="4812915"/>
          </a:xfrm>
          <a:prstGeom prst="rect">
            <a:avLst/>
          </a:prstGeom>
        </p:spPr>
        <p:txBody>
          <a:bodyPr vert="horz" lIns="91332" tIns="45666" rIns="91332" bIns="4566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10356184" y="6360308"/>
            <a:ext cx="1481173" cy="276890"/>
          </a:xfrm>
          <a:prstGeom prst="rect">
            <a:avLst/>
          </a:prstGeom>
          <a:noFill/>
        </p:spPr>
        <p:txBody>
          <a:bodyPr wrap="square" lIns="91332" tIns="45666" rIns="91332" bIns="45666" rtlCol="0">
            <a:spAutoFit/>
          </a:bodyPr>
          <a:lstStyle/>
          <a:p>
            <a:pPr algn="r" defTabSz="913307" eaLnBrk="1" fontAlgn="auto" hangingPunct="1">
              <a:spcBef>
                <a:spcPts val="0"/>
              </a:spcBef>
              <a:spcAft>
                <a:spcPts val="0"/>
              </a:spcAft>
            </a:pPr>
            <a:fld id="{B8C494D9-0274-4AA0-B1C8-8B0EFA1BC1C4}" type="slidenum">
              <a:rPr lang="en-US" sz="1200" b="1">
                <a:solidFill>
                  <a:prstClr val="white"/>
                </a:solidFill>
                <a:ea typeface="+mn-ea"/>
                <a:cs typeface="Arial" panose="020B0604020202020204" pitchFamily="34" charset="0"/>
              </a:rPr>
              <a:pPr algn="r" defTabSz="913307" eaLnBrk="1" fontAlgn="auto" hangingPunct="1">
                <a:spcBef>
                  <a:spcPts val="0"/>
                </a:spcBef>
                <a:spcAft>
                  <a:spcPts val="0"/>
                </a:spcAft>
              </a:pPr>
              <a:t>‹#›</a:t>
            </a:fld>
            <a:endParaRPr lang="en-US" sz="1200" b="1" dirty="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13819316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iming>
    <p:tnLst>
      <p:par>
        <p:cTn id="1" dur="indefinite" restart="never" nodeType="tmRoot"/>
      </p:par>
    </p:tnLst>
  </p:timing>
  <p:hf hdr="0" ftr="0" dt="0"/>
  <p:txStyles>
    <p:titleStyle>
      <a:lvl1pPr algn="l" defTabSz="913307" rtl="0" eaLnBrk="1" latinLnBrk="0" hangingPunct="1">
        <a:lnSpc>
          <a:spcPct val="90000"/>
        </a:lnSpc>
        <a:spcBef>
          <a:spcPct val="0"/>
        </a:spcBef>
        <a:buNone/>
        <a:defRPr sz="3200" b="1" kern="1200">
          <a:solidFill>
            <a:srgbClr val="3D85C6"/>
          </a:solidFill>
          <a:latin typeface="Arial" panose="020B0604020202020204" pitchFamily="34" charset="0"/>
          <a:ea typeface="+mj-ea"/>
          <a:cs typeface="Arial" panose="020B0604020202020204" pitchFamily="34" charset="0"/>
        </a:defRPr>
      </a:lvl1pPr>
    </p:titleStyle>
    <p:bodyStyle>
      <a:lvl1pPr marL="228327" indent="-228327" algn="l" defTabSz="913307"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4980"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1633"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8286"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4940"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1594"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247"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899"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554"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307" rtl="0" eaLnBrk="1" latinLnBrk="0" hangingPunct="1">
        <a:defRPr sz="1800" kern="1200">
          <a:solidFill>
            <a:schemeClr val="tx1"/>
          </a:solidFill>
          <a:latin typeface="+mn-lt"/>
          <a:ea typeface="+mn-ea"/>
          <a:cs typeface="+mn-cs"/>
        </a:defRPr>
      </a:lvl1pPr>
      <a:lvl2pPr marL="456654" algn="l" defTabSz="913307" rtl="0" eaLnBrk="1" latinLnBrk="0" hangingPunct="1">
        <a:defRPr sz="1800" kern="1200">
          <a:solidFill>
            <a:schemeClr val="tx1"/>
          </a:solidFill>
          <a:latin typeface="+mn-lt"/>
          <a:ea typeface="+mn-ea"/>
          <a:cs typeface="+mn-cs"/>
        </a:defRPr>
      </a:lvl2pPr>
      <a:lvl3pPr marL="913307" algn="l" defTabSz="913307" rtl="0" eaLnBrk="1" latinLnBrk="0" hangingPunct="1">
        <a:defRPr sz="1800" kern="1200">
          <a:solidFill>
            <a:schemeClr val="tx1"/>
          </a:solidFill>
          <a:latin typeface="+mn-lt"/>
          <a:ea typeface="+mn-ea"/>
          <a:cs typeface="+mn-cs"/>
        </a:defRPr>
      </a:lvl3pPr>
      <a:lvl4pPr marL="1369960" algn="l" defTabSz="913307" rtl="0" eaLnBrk="1" latinLnBrk="0" hangingPunct="1">
        <a:defRPr sz="1800" kern="1200">
          <a:solidFill>
            <a:schemeClr val="tx1"/>
          </a:solidFill>
          <a:latin typeface="+mn-lt"/>
          <a:ea typeface="+mn-ea"/>
          <a:cs typeface="+mn-cs"/>
        </a:defRPr>
      </a:lvl4pPr>
      <a:lvl5pPr marL="1826613" algn="l" defTabSz="913307" rtl="0" eaLnBrk="1" latinLnBrk="0" hangingPunct="1">
        <a:defRPr sz="1800" kern="1200">
          <a:solidFill>
            <a:schemeClr val="tx1"/>
          </a:solidFill>
          <a:latin typeface="+mn-lt"/>
          <a:ea typeface="+mn-ea"/>
          <a:cs typeface="+mn-cs"/>
        </a:defRPr>
      </a:lvl5pPr>
      <a:lvl6pPr marL="2283266" algn="l" defTabSz="913307" rtl="0" eaLnBrk="1" latinLnBrk="0" hangingPunct="1">
        <a:defRPr sz="1800" kern="1200">
          <a:solidFill>
            <a:schemeClr val="tx1"/>
          </a:solidFill>
          <a:latin typeface="+mn-lt"/>
          <a:ea typeface="+mn-ea"/>
          <a:cs typeface="+mn-cs"/>
        </a:defRPr>
      </a:lvl6pPr>
      <a:lvl7pPr marL="2739919" algn="l" defTabSz="913307" rtl="0" eaLnBrk="1" latinLnBrk="0" hangingPunct="1">
        <a:defRPr sz="1800" kern="1200">
          <a:solidFill>
            <a:schemeClr val="tx1"/>
          </a:solidFill>
          <a:latin typeface="+mn-lt"/>
          <a:ea typeface="+mn-ea"/>
          <a:cs typeface="+mn-cs"/>
        </a:defRPr>
      </a:lvl7pPr>
      <a:lvl8pPr marL="3196572" algn="l" defTabSz="913307" rtl="0" eaLnBrk="1" latinLnBrk="0" hangingPunct="1">
        <a:defRPr sz="1800" kern="1200">
          <a:solidFill>
            <a:schemeClr val="tx1"/>
          </a:solidFill>
          <a:latin typeface="+mn-lt"/>
          <a:ea typeface="+mn-ea"/>
          <a:cs typeface="+mn-cs"/>
        </a:defRPr>
      </a:lvl8pPr>
      <a:lvl9pPr marL="3653225" algn="l" defTabSz="9133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hwartz_covers-wide_103015_inside-new-02-logo.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86831" cy="6858000"/>
          </a:xfrm>
          <a:prstGeom prst="rect">
            <a:avLst/>
          </a:prstGeom>
        </p:spPr>
      </p:pic>
      <p:sp>
        <p:nvSpPr>
          <p:cNvPr id="2" name="Title Placeholder 1"/>
          <p:cNvSpPr>
            <a:spLocks noGrp="1"/>
          </p:cNvSpPr>
          <p:nvPr>
            <p:ph type="title"/>
          </p:nvPr>
        </p:nvSpPr>
        <p:spPr>
          <a:xfrm>
            <a:off x="1084843" y="195007"/>
            <a:ext cx="10512862" cy="5067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84843" y="1020729"/>
            <a:ext cx="10512862" cy="4812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356180" y="6193310"/>
            <a:ext cx="1481173" cy="276999"/>
          </a:xfrm>
          <a:prstGeom prst="rect">
            <a:avLst/>
          </a:prstGeom>
          <a:noFill/>
        </p:spPr>
        <p:txBody>
          <a:bodyPr wrap="square" rtlCol="0">
            <a:spAutoFit/>
          </a:bodyPr>
          <a:lstStyle/>
          <a:p>
            <a:pPr algn="r" eaLnBrk="1" fontAlgn="auto" hangingPunct="1">
              <a:spcBef>
                <a:spcPts val="0"/>
              </a:spcBef>
              <a:spcAft>
                <a:spcPts val="0"/>
              </a:spcAft>
            </a:pPr>
            <a:fld id="{B8C494D9-0274-4AA0-B1C8-8B0EFA1BC1C4}" type="slidenum">
              <a:rPr lang="en-US" sz="1200" b="1">
                <a:solidFill>
                  <a:prstClr val="white"/>
                </a:solidFill>
                <a:cs typeface="Arial" panose="020B0604020202020204" pitchFamily="34" charset="0"/>
              </a:rPr>
              <a:pPr algn="r" eaLnBrk="1" fontAlgn="auto" hangingPunct="1">
                <a:spcBef>
                  <a:spcPts val="0"/>
                </a:spcBef>
                <a:spcAft>
                  <a:spcPts val="0"/>
                </a:spcAft>
              </a:pPr>
              <a:t>‹#›</a:t>
            </a:fld>
            <a:endParaRPr lang="en-US" sz="1200" b="1" dirty="0">
              <a:solidFill>
                <a:prstClr val="white"/>
              </a:solidFill>
              <a:cs typeface="Arial" panose="020B0604020202020204" pitchFamily="34" charset="0"/>
            </a:endParaRPr>
          </a:p>
        </p:txBody>
      </p:sp>
    </p:spTree>
    <p:extLst>
      <p:ext uri="{BB962C8B-B14F-4D97-AF65-F5344CB8AC3E}">
        <p14:creationId xmlns:p14="http://schemas.microsoft.com/office/powerpoint/2010/main" val="387156833"/>
      </p:ext>
    </p:extLst>
  </p:cSld>
  <p:clrMap bg1="lt1" tx1="dk1" bg2="lt2" tx2="dk2" accent1="accent1" accent2="accent2" accent3="accent3" accent4="accent4" accent5="accent5" accent6="accent6" hlink="hlink" folHlink="folHlink"/>
  <p:sldLayoutIdLst>
    <p:sldLayoutId id="2147483756" r:id="rId1"/>
    <p:sldLayoutId id="2147483759" r:id="rId2"/>
  </p:sldLayoutIdLst>
  <p:hf hdr="0" ftr="0" dt="0"/>
  <p:txStyles>
    <p:titleStyle>
      <a:lvl1pPr algn="l" defTabSz="914400" rtl="0" eaLnBrk="1" latinLnBrk="0" hangingPunct="1">
        <a:lnSpc>
          <a:spcPct val="90000"/>
        </a:lnSpc>
        <a:spcBef>
          <a:spcPct val="0"/>
        </a:spcBef>
        <a:buNone/>
        <a:defRPr sz="3200" b="1" kern="1200">
          <a:solidFill>
            <a:srgbClr val="3D85C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4801" y="1735017"/>
            <a:ext cx="10294616" cy="1516912"/>
          </a:xfrm>
        </p:spPr>
        <p:txBody>
          <a:bodyPr>
            <a:normAutofit/>
          </a:bodyPr>
          <a:lstStyle/>
          <a:p>
            <a:r>
              <a:rPr lang="en-US" sz="4400" dirty="0" smtClean="0"/>
              <a:t>Creating a Culture of Caring</a:t>
            </a:r>
            <a:endParaRPr lang="en-US" dirty="0"/>
          </a:p>
        </p:txBody>
      </p:sp>
      <p:sp>
        <p:nvSpPr>
          <p:cNvPr id="3" name="Subtitle 2"/>
          <p:cNvSpPr>
            <a:spLocks noGrp="1"/>
          </p:cNvSpPr>
          <p:nvPr>
            <p:ph type="subTitle" idx="1"/>
          </p:nvPr>
        </p:nvSpPr>
        <p:spPr>
          <a:xfrm>
            <a:off x="1534438" y="4114801"/>
            <a:ext cx="9141619" cy="1283245"/>
          </a:xfrm>
        </p:spPr>
        <p:txBody>
          <a:bodyPr>
            <a:normAutofit/>
          </a:bodyPr>
          <a:lstStyle/>
          <a:p>
            <a:pPr algn="ctr"/>
            <a:r>
              <a:rPr lang="en-US" b="1" dirty="0"/>
              <a:t>Compassion in Action </a:t>
            </a:r>
            <a:r>
              <a:rPr lang="en-US" b="1" i="0" dirty="0"/>
              <a:t>Webinar</a:t>
            </a:r>
            <a:r>
              <a:rPr lang="en-US" b="1" dirty="0"/>
              <a:t> </a:t>
            </a:r>
            <a:r>
              <a:rPr lang="en-US" b="1" i="0" dirty="0"/>
              <a:t>Series</a:t>
            </a:r>
          </a:p>
          <a:p>
            <a:pPr algn="ctr"/>
            <a:r>
              <a:rPr lang="en-US" i="0" dirty="0" smtClean="0"/>
              <a:t>January 31st, 2018</a:t>
            </a:r>
            <a:endParaRPr lang="en-US" i="0" dirty="0"/>
          </a:p>
        </p:txBody>
      </p:sp>
    </p:spTree>
    <p:extLst>
      <p:ext uri="{BB962C8B-B14F-4D97-AF65-F5344CB8AC3E}">
        <p14:creationId xmlns:p14="http://schemas.microsoft.com/office/powerpoint/2010/main" val="2739464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2612" y="152400"/>
            <a:ext cx="6160938" cy="5674909"/>
          </a:xfrm>
          <a:prstGeom prst="rect">
            <a:avLst/>
          </a:prstGeom>
        </p:spPr>
      </p:pic>
    </p:spTree>
    <p:extLst>
      <p:ext uri="{BB962C8B-B14F-4D97-AF65-F5344CB8AC3E}">
        <p14:creationId xmlns:p14="http://schemas.microsoft.com/office/powerpoint/2010/main" val="279039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98812" y="304800"/>
            <a:ext cx="5509443" cy="5509443"/>
          </a:xfrm>
          <a:prstGeom prst="rect">
            <a:avLst/>
          </a:prstGeom>
        </p:spPr>
      </p:pic>
    </p:spTree>
    <p:extLst>
      <p:ext uri="{BB962C8B-B14F-4D97-AF65-F5344CB8AC3E}">
        <p14:creationId xmlns:p14="http://schemas.microsoft.com/office/powerpoint/2010/main" val="24404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2835" t="20298" r="46381" b="15622"/>
          <a:stretch/>
        </p:blipFill>
        <p:spPr>
          <a:xfrm>
            <a:off x="3579812" y="457200"/>
            <a:ext cx="4574796" cy="5356670"/>
          </a:xfrm>
          <a:prstGeom prst="rect">
            <a:avLst/>
          </a:prstGeom>
        </p:spPr>
      </p:pic>
    </p:spTree>
    <p:extLst>
      <p:ext uri="{BB962C8B-B14F-4D97-AF65-F5344CB8AC3E}">
        <p14:creationId xmlns:p14="http://schemas.microsoft.com/office/powerpoint/2010/main" val="17148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4411" y="714453"/>
            <a:ext cx="8129007" cy="5122658"/>
          </a:xfrm>
          <a:prstGeom prst="rect">
            <a:avLst/>
          </a:prstGeom>
        </p:spPr>
      </p:pic>
    </p:spTree>
    <p:extLst>
      <p:ext uri="{BB962C8B-B14F-4D97-AF65-F5344CB8AC3E}">
        <p14:creationId xmlns:p14="http://schemas.microsoft.com/office/powerpoint/2010/main" val="33121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0612" y="258001"/>
            <a:ext cx="8495060" cy="5657710"/>
          </a:xfrm>
          <a:prstGeom prst="rect">
            <a:avLst/>
          </a:prstGeom>
        </p:spPr>
      </p:pic>
    </p:spTree>
    <p:extLst>
      <p:ext uri="{BB962C8B-B14F-4D97-AF65-F5344CB8AC3E}">
        <p14:creationId xmlns:p14="http://schemas.microsoft.com/office/powerpoint/2010/main" val="215543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17811" y="186681"/>
            <a:ext cx="6133247" cy="5800384"/>
          </a:xfrm>
          <a:prstGeom prst="rect">
            <a:avLst/>
          </a:prstGeom>
        </p:spPr>
      </p:pic>
    </p:spTree>
    <p:extLst>
      <p:ext uri="{BB962C8B-B14F-4D97-AF65-F5344CB8AC3E}">
        <p14:creationId xmlns:p14="http://schemas.microsoft.com/office/powerpoint/2010/main" val="3325355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212" y="228600"/>
            <a:ext cx="6685278" cy="5545743"/>
          </a:xfrm>
          <a:prstGeom prst="rect">
            <a:avLst/>
          </a:prstGeom>
        </p:spPr>
      </p:pic>
    </p:spTree>
    <p:extLst>
      <p:ext uri="{BB962C8B-B14F-4D97-AF65-F5344CB8AC3E}">
        <p14:creationId xmlns:p14="http://schemas.microsoft.com/office/powerpoint/2010/main" val="29731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335" t="27432" r="33732" b="23445"/>
          <a:stretch/>
        </p:blipFill>
        <p:spPr>
          <a:xfrm>
            <a:off x="1751012" y="228600"/>
            <a:ext cx="8850439" cy="5324090"/>
          </a:xfrm>
          <a:prstGeom prst="rect">
            <a:avLst/>
          </a:prstGeom>
        </p:spPr>
      </p:pic>
      <p:sp>
        <p:nvSpPr>
          <p:cNvPr id="3" name="TextBox 2"/>
          <p:cNvSpPr txBox="1"/>
          <p:nvPr/>
        </p:nvSpPr>
        <p:spPr>
          <a:xfrm>
            <a:off x="6627812" y="838200"/>
            <a:ext cx="3500277" cy="1615406"/>
          </a:xfrm>
          <a:prstGeom prst="rect">
            <a:avLst/>
          </a:prstGeom>
          <a:noFill/>
        </p:spPr>
        <p:txBody>
          <a:bodyPr wrap="square" rtlCol="0">
            <a:spAutoFit/>
          </a:bodyPr>
          <a:lstStyle/>
          <a:p>
            <a:r>
              <a:rPr lang="en-US" sz="1100" dirty="0">
                <a:solidFill>
                  <a:srgbClr val="C10000"/>
                </a:solidFill>
                <a:latin typeface="Calibri" panose="020F0502020204030204" pitchFamily="34" charset="0"/>
              </a:rPr>
              <a:t>Always ‘On Call’</a:t>
            </a:r>
          </a:p>
          <a:p>
            <a:r>
              <a:rPr lang="en-US" sz="1100" dirty="0">
                <a:solidFill>
                  <a:srgbClr val="C10000"/>
                </a:solidFill>
                <a:latin typeface="Calibri" panose="020F0502020204030204" pitchFamily="34" charset="0"/>
              </a:rPr>
              <a:t>Workload/Productivity</a:t>
            </a:r>
          </a:p>
          <a:p>
            <a:r>
              <a:rPr lang="en-US" sz="1100" dirty="0">
                <a:solidFill>
                  <a:srgbClr val="C10000"/>
                </a:solidFill>
                <a:latin typeface="Calibri" panose="020F0502020204030204" pitchFamily="34" charset="0"/>
              </a:rPr>
              <a:t>EMR Requirements</a:t>
            </a:r>
          </a:p>
          <a:p>
            <a:r>
              <a:rPr lang="en-US" sz="1100" dirty="0">
                <a:solidFill>
                  <a:srgbClr val="C10000"/>
                </a:solidFill>
                <a:latin typeface="Calibri" panose="020F0502020204030204" pitchFamily="34" charset="0"/>
              </a:rPr>
              <a:t>Scheduling &amp; Patient Flow</a:t>
            </a:r>
          </a:p>
          <a:p>
            <a:r>
              <a:rPr lang="en-US" sz="1100" dirty="0">
                <a:solidFill>
                  <a:srgbClr val="C10000"/>
                </a:solidFill>
                <a:latin typeface="Calibri" panose="020F0502020204030204" pitchFamily="34" charset="0"/>
              </a:rPr>
              <a:t>Other Departs’ Performance</a:t>
            </a:r>
          </a:p>
          <a:p>
            <a:r>
              <a:rPr lang="en-US" sz="1100" dirty="0">
                <a:solidFill>
                  <a:srgbClr val="C10000"/>
                </a:solidFill>
                <a:latin typeface="Calibri" panose="020F0502020204030204" pitchFamily="34" charset="0"/>
              </a:rPr>
              <a:t>Poor Leadership</a:t>
            </a:r>
          </a:p>
          <a:p>
            <a:r>
              <a:rPr lang="en-US" sz="1100" dirty="0">
                <a:solidFill>
                  <a:srgbClr val="C10000"/>
                </a:solidFill>
                <a:latin typeface="Calibri" panose="020F0502020204030204" pitchFamily="34" charset="0"/>
              </a:rPr>
              <a:t>Lack of aligned values</a:t>
            </a:r>
          </a:p>
          <a:p>
            <a:r>
              <a:rPr lang="en-US" sz="1100" dirty="0">
                <a:solidFill>
                  <a:srgbClr val="C10000"/>
                </a:solidFill>
                <a:latin typeface="Calibri" panose="020F0502020204030204" pitchFamily="34" charset="0"/>
              </a:rPr>
              <a:t>Dysfunctional Relationships</a:t>
            </a:r>
          </a:p>
          <a:p>
            <a:r>
              <a:rPr lang="en-US" sz="1100" dirty="0">
                <a:solidFill>
                  <a:srgbClr val="C10000"/>
                </a:solidFill>
                <a:latin typeface="Calibri" panose="020F0502020204030204" pitchFamily="34" charset="0"/>
              </a:rPr>
              <a:t>Lack of Recognition</a:t>
            </a:r>
            <a:endParaRPr lang="en-US" sz="1100" dirty="0"/>
          </a:p>
        </p:txBody>
      </p:sp>
    </p:spTree>
    <p:extLst>
      <p:ext uri="{BB962C8B-B14F-4D97-AF65-F5344CB8AC3E}">
        <p14:creationId xmlns:p14="http://schemas.microsoft.com/office/powerpoint/2010/main" val="173976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Polling Question 1</a:t>
            </a:r>
            <a:endParaRPr lang="en-US" dirty="0"/>
          </a:p>
        </p:txBody>
      </p:sp>
    </p:spTree>
    <p:extLst>
      <p:ext uri="{BB962C8B-B14F-4D97-AF65-F5344CB8AC3E}">
        <p14:creationId xmlns:p14="http://schemas.microsoft.com/office/powerpoint/2010/main" val="295363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LEAR CONVERSATIONS CONNECT, LISTEN, EMPATHIZE, ALIGN, RESPECT"/>
          <p:cNvSpPr>
            <a:spLocks noGrp="1"/>
          </p:cNvSpPr>
          <p:nvPr>
            <p:ph type="title"/>
          </p:nvPr>
        </p:nvSpPr>
        <p:spPr>
          <a:xfrm>
            <a:off x="2360612" y="314672"/>
            <a:ext cx="10512862" cy="506744"/>
          </a:xfrm>
        </p:spPr>
        <p:txBody>
          <a:bodyPr>
            <a:normAutofit fontScale="90000"/>
          </a:bodyPr>
          <a:lstStyle/>
          <a:p>
            <a:pPr>
              <a:defRPr/>
            </a:pPr>
            <a:r>
              <a:rPr lang="en-US" dirty="0"/>
              <a:t>CLEAR Conversations</a:t>
            </a:r>
            <a:endParaRPr lang="en-US" dirty="0">
              <a:sym typeface="Century Gothic"/>
            </a:endParaRPr>
          </a:p>
        </p:txBody>
      </p:sp>
      <p:sp>
        <p:nvSpPr>
          <p:cNvPr id="36867" name="Content Placeholder 1"/>
          <p:cNvSpPr>
            <a:spLocks noGrp="1"/>
          </p:cNvSpPr>
          <p:nvPr>
            <p:ph idx="1"/>
          </p:nvPr>
        </p:nvSpPr>
        <p:spPr>
          <a:xfrm>
            <a:off x="5023129" y="960571"/>
            <a:ext cx="5484971" cy="5207231"/>
          </a:xfrm>
        </p:spPr>
        <p:txBody>
          <a:bodyPr/>
          <a:lstStyle/>
          <a:p>
            <a:r>
              <a:rPr lang="en-US" altLang="en-US" sz="1999" dirty="0">
                <a:solidFill>
                  <a:srgbClr val="002060"/>
                </a:solidFill>
                <a:ea typeface="ＭＳ Ｐゴシック" panose="020B0600070205080204" pitchFamily="34" charset="-128"/>
              </a:rPr>
              <a:t>Our vision is to</a:t>
            </a:r>
            <a:r>
              <a:rPr lang="en-US" altLang="en-US" sz="1999" dirty="0">
                <a:solidFill>
                  <a:srgbClr val="242852"/>
                </a:solidFill>
                <a:ea typeface="ＭＳ Ｐゴシック" panose="020B0600070205080204" pitchFamily="34" charset="-128"/>
              </a:rPr>
              <a:t> build a culture of empathic, person-centered communication with our patients and their families</a:t>
            </a:r>
            <a:r>
              <a:rPr lang="en-US" altLang="en-US" sz="1999" dirty="0">
                <a:ea typeface="ＭＳ Ｐゴシック" panose="020B0600070205080204" pitchFamily="34" charset="-128"/>
              </a:rPr>
              <a:t> </a:t>
            </a:r>
          </a:p>
          <a:p>
            <a:pPr marL="0" indent="0">
              <a:buNone/>
            </a:pPr>
            <a:endParaRPr lang="en-US" altLang="en-US" sz="1999" dirty="0">
              <a:ea typeface="ＭＳ Ｐゴシック" panose="020B0600070205080204" pitchFamily="34" charset="-128"/>
            </a:endParaRPr>
          </a:p>
          <a:p>
            <a:r>
              <a:rPr lang="en-US" altLang="en-US" sz="1999" dirty="0">
                <a:ea typeface="ＭＳ Ｐゴシック" panose="020B0600070205080204" pitchFamily="34" charset="-128"/>
              </a:rPr>
              <a:t>Utilizes skilled improvisational actors for simulated practice and protocols to reinforce skills at the bedside</a:t>
            </a:r>
          </a:p>
        </p:txBody>
      </p:sp>
      <p:pic>
        <p:nvPicPr>
          <p:cNvPr id="36868" name="pasted-image.tiff" descr="pasted-imag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5615" y="5530303"/>
            <a:ext cx="2467919" cy="9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 name="Group 1"/>
          <p:cNvGrpSpPr/>
          <p:nvPr/>
        </p:nvGrpSpPr>
        <p:grpSpPr>
          <a:xfrm>
            <a:off x="2429034" y="821416"/>
            <a:ext cx="2285405" cy="4972342"/>
            <a:chOff x="2133044" y="1351504"/>
            <a:chExt cx="2285405" cy="4972342"/>
          </a:xfrm>
        </p:grpSpPr>
        <p:sp>
          <p:nvSpPr>
            <p:cNvPr id="18" name="Rounded Rectangle 17"/>
            <p:cNvSpPr/>
            <p:nvPr/>
          </p:nvSpPr>
          <p:spPr>
            <a:xfrm>
              <a:off x="2133044" y="1351504"/>
              <a:ext cx="2285405" cy="844330"/>
            </a:xfrm>
            <a:prstGeom prst="roundRect">
              <a:avLst/>
            </a:pr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639913" tIns="159345" rIns="159345" bIns="159345" spcCol="1270" anchor="ctr"/>
            <a:lstStyle/>
            <a:p>
              <a:pPr algn="r" defTabSz="1421973">
                <a:lnSpc>
                  <a:spcPct val="90000"/>
                </a:lnSpc>
                <a:spcAft>
                  <a:spcPct val="35000"/>
                </a:spcAft>
                <a:defRPr/>
              </a:pPr>
              <a:r>
                <a:rPr lang="en-US" sz="1999" b="1" dirty="0"/>
                <a:t>Connect </a:t>
              </a:r>
              <a:endParaRPr lang="en-US" sz="1999" dirty="0"/>
            </a:p>
          </p:txBody>
        </p:sp>
        <p:sp>
          <p:nvSpPr>
            <p:cNvPr id="19" name="Rounded Rectangle 18"/>
            <p:cNvSpPr/>
            <p:nvPr/>
          </p:nvSpPr>
          <p:spPr>
            <a:xfrm>
              <a:off x="2133044" y="2383112"/>
              <a:ext cx="2285405" cy="845917"/>
            </a:xfrm>
            <a:prstGeom prst="roundRect">
              <a:avLst/>
            </a:prstGeom>
            <a:ln>
              <a:noFill/>
            </a:ln>
          </p:spPr>
          <p:style>
            <a:lnRef idx="2">
              <a:schemeClr val="lt1">
                <a:hueOff val="0"/>
                <a:satOff val="0"/>
                <a:lumOff val="0"/>
                <a:alphaOff val="0"/>
              </a:schemeClr>
            </a:lnRef>
            <a:fillRef idx="1">
              <a:schemeClr val="accent2">
                <a:hueOff val="-5547"/>
                <a:satOff val="-1534"/>
                <a:lumOff val="-7157"/>
                <a:alphaOff val="0"/>
              </a:schemeClr>
            </a:fillRef>
            <a:effectRef idx="0">
              <a:schemeClr val="accent2">
                <a:hueOff val="-5547"/>
                <a:satOff val="-1534"/>
                <a:lumOff val="-7157"/>
                <a:alphaOff val="0"/>
              </a:schemeClr>
            </a:effectRef>
            <a:fontRef idx="minor">
              <a:schemeClr val="lt1"/>
            </a:fontRef>
          </p:style>
          <p:txBody>
            <a:bodyPr lIns="639913" tIns="159345" rIns="159345" bIns="159345" spcCol="1270" anchor="ctr"/>
            <a:lstStyle/>
            <a:p>
              <a:pPr algn="r" defTabSz="1421973">
                <a:lnSpc>
                  <a:spcPct val="90000"/>
                </a:lnSpc>
                <a:spcAft>
                  <a:spcPct val="35000"/>
                </a:spcAft>
                <a:defRPr/>
              </a:pPr>
              <a:r>
                <a:rPr lang="en-US" sz="1999" b="1"/>
                <a:t>Listen</a:t>
              </a:r>
              <a:endParaRPr lang="en-US" sz="1999"/>
            </a:p>
          </p:txBody>
        </p:sp>
        <p:sp>
          <p:nvSpPr>
            <p:cNvPr id="20" name="Rounded Rectangle 19"/>
            <p:cNvSpPr/>
            <p:nvPr/>
          </p:nvSpPr>
          <p:spPr>
            <a:xfrm>
              <a:off x="2133044" y="3414718"/>
              <a:ext cx="2285405" cy="845917"/>
            </a:xfrm>
            <a:prstGeom prst="roundRect">
              <a:avLst/>
            </a:prstGeom>
            <a:ln>
              <a:noFill/>
            </a:ln>
          </p:spPr>
          <p:style>
            <a:lnRef idx="2">
              <a:schemeClr val="lt1">
                <a:hueOff val="0"/>
                <a:satOff val="0"/>
                <a:lumOff val="0"/>
                <a:alphaOff val="0"/>
              </a:schemeClr>
            </a:lnRef>
            <a:fillRef idx="1">
              <a:schemeClr val="accent2">
                <a:hueOff val="-11094"/>
                <a:satOff val="-3068"/>
                <a:lumOff val="-14314"/>
                <a:alphaOff val="0"/>
              </a:schemeClr>
            </a:fillRef>
            <a:effectRef idx="0">
              <a:schemeClr val="accent2">
                <a:hueOff val="-11094"/>
                <a:satOff val="-3068"/>
                <a:lumOff val="-14314"/>
                <a:alphaOff val="0"/>
              </a:schemeClr>
            </a:effectRef>
            <a:fontRef idx="minor">
              <a:schemeClr val="lt1"/>
            </a:fontRef>
          </p:style>
          <p:txBody>
            <a:bodyPr lIns="639913" tIns="159345" rIns="159345" bIns="159345" spcCol="1270" anchor="ctr"/>
            <a:lstStyle/>
            <a:p>
              <a:pPr algn="r" defTabSz="1421973">
                <a:lnSpc>
                  <a:spcPct val="90000"/>
                </a:lnSpc>
                <a:spcAft>
                  <a:spcPct val="35000"/>
                </a:spcAft>
                <a:defRPr/>
              </a:pPr>
              <a:r>
                <a:rPr lang="en-US" sz="1999" b="1"/>
                <a:t>Empathize</a:t>
              </a:r>
              <a:endParaRPr lang="en-US" sz="1999"/>
            </a:p>
          </p:txBody>
        </p:sp>
        <p:sp>
          <p:nvSpPr>
            <p:cNvPr id="21" name="Rounded Rectangle 20"/>
            <p:cNvSpPr/>
            <p:nvPr/>
          </p:nvSpPr>
          <p:spPr>
            <a:xfrm>
              <a:off x="2133044" y="4446324"/>
              <a:ext cx="2285405" cy="845917"/>
            </a:xfrm>
            <a:prstGeom prst="roundRect">
              <a:avLst/>
            </a:prstGeom>
            <a:ln>
              <a:noFill/>
            </a:ln>
          </p:spPr>
          <p:style>
            <a:lnRef idx="2">
              <a:schemeClr val="lt1">
                <a:hueOff val="0"/>
                <a:satOff val="0"/>
                <a:lumOff val="0"/>
                <a:alphaOff val="0"/>
              </a:schemeClr>
            </a:lnRef>
            <a:fillRef idx="1">
              <a:schemeClr val="accent2">
                <a:hueOff val="-16641"/>
                <a:satOff val="-4602"/>
                <a:lumOff val="-21471"/>
                <a:alphaOff val="0"/>
              </a:schemeClr>
            </a:fillRef>
            <a:effectRef idx="0">
              <a:schemeClr val="accent2">
                <a:hueOff val="-16641"/>
                <a:satOff val="-4602"/>
                <a:lumOff val="-21471"/>
                <a:alphaOff val="0"/>
              </a:schemeClr>
            </a:effectRef>
            <a:fontRef idx="minor">
              <a:schemeClr val="lt1"/>
            </a:fontRef>
          </p:style>
          <p:txBody>
            <a:bodyPr lIns="639913" tIns="159345" rIns="159345" bIns="159345" spcCol="1270" anchor="ctr"/>
            <a:lstStyle/>
            <a:p>
              <a:pPr algn="r" defTabSz="1421973">
                <a:lnSpc>
                  <a:spcPct val="90000"/>
                </a:lnSpc>
                <a:spcAft>
                  <a:spcPct val="35000"/>
                </a:spcAft>
                <a:defRPr/>
              </a:pPr>
              <a:r>
                <a:rPr lang="en-US" sz="1999" b="1"/>
                <a:t>Align</a:t>
              </a:r>
              <a:endParaRPr lang="en-US" sz="1999"/>
            </a:p>
          </p:txBody>
        </p:sp>
        <p:sp>
          <p:nvSpPr>
            <p:cNvPr id="22" name="Rounded Rectangle 21"/>
            <p:cNvSpPr/>
            <p:nvPr/>
          </p:nvSpPr>
          <p:spPr>
            <a:xfrm>
              <a:off x="2133044" y="5479516"/>
              <a:ext cx="2285405" cy="844330"/>
            </a:xfrm>
            <a:prstGeom prst="roundRect">
              <a:avLst/>
            </a:prstGeom>
            <a:ln>
              <a:noFill/>
            </a:ln>
          </p:spPr>
          <p:style>
            <a:lnRef idx="2">
              <a:schemeClr val="lt1">
                <a:hueOff val="0"/>
                <a:satOff val="0"/>
                <a:lumOff val="0"/>
                <a:alphaOff val="0"/>
              </a:schemeClr>
            </a:lnRef>
            <a:fillRef idx="1">
              <a:schemeClr val="accent2">
                <a:hueOff val="-22188"/>
                <a:satOff val="-6136"/>
                <a:lumOff val="-28628"/>
                <a:alphaOff val="0"/>
              </a:schemeClr>
            </a:fillRef>
            <a:effectRef idx="0">
              <a:schemeClr val="accent2">
                <a:hueOff val="-22188"/>
                <a:satOff val="-6136"/>
                <a:lumOff val="-28628"/>
                <a:alphaOff val="0"/>
              </a:schemeClr>
            </a:effectRef>
            <a:fontRef idx="minor">
              <a:schemeClr val="lt1"/>
            </a:fontRef>
          </p:style>
          <p:txBody>
            <a:bodyPr lIns="639913" tIns="159345" rIns="159345" bIns="159345" spcCol="1270" anchor="ctr"/>
            <a:lstStyle/>
            <a:p>
              <a:pPr algn="r" defTabSz="1421973">
                <a:lnSpc>
                  <a:spcPct val="90000"/>
                </a:lnSpc>
                <a:spcAft>
                  <a:spcPct val="35000"/>
                </a:spcAft>
                <a:defRPr/>
              </a:pPr>
              <a:r>
                <a:rPr lang="en-US" sz="1999" b="1"/>
                <a:t>Respect</a:t>
              </a:r>
              <a:endParaRPr lang="en-US" sz="1999"/>
            </a:p>
          </p:txBody>
        </p:sp>
        <p:sp>
          <p:nvSpPr>
            <p:cNvPr id="3" name="Oval 2"/>
            <p:cNvSpPr/>
            <p:nvPr/>
          </p:nvSpPr>
          <p:spPr>
            <a:xfrm>
              <a:off x="2220334" y="1454666"/>
              <a:ext cx="639595" cy="639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599" dirty="0">
                  <a:solidFill>
                    <a:schemeClr val="tx1"/>
                  </a:solidFill>
                </a:rPr>
                <a:t>C</a:t>
              </a:r>
            </a:p>
          </p:txBody>
        </p:sp>
        <p:sp>
          <p:nvSpPr>
            <p:cNvPr id="11" name="Oval 10"/>
            <p:cNvSpPr/>
            <p:nvPr/>
          </p:nvSpPr>
          <p:spPr>
            <a:xfrm>
              <a:off x="2231445" y="2486272"/>
              <a:ext cx="639596" cy="639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599" dirty="0">
                  <a:solidFill>
                    <a:schemeClr val="tx1"/>
                  </a:solidFill>
                </a:rPr>
                <a:t>L</a:t>
              </a:r>
            </a:p>
          </p:txBody>
        </p:sp>
        <p:sp>
          <p:nvSpPr>
            <p:cNvPr id="12" name="Oval 11"/>
            <p:cNvSpPr/>
            <p:nvPr/>
          </p:nvSpPr>
          <p:spPr>
            <a:xfrm>
              <a:off x="2231445" y="3517879"/>
              <a:ext cx="639596" cy="639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599" dirty="0">
                  <a:solidFill>
                    <a:schemeClr val="tx1"/>
                  </a:solidFill>
                </a:rPr>
                <a:t>E</a:t>
              </a:r>
            </a:p>
          </p:txBody>
        </p:sp>
        <p:sp>
          <p:nvSpPr>
            <p:cNvPr id="13" name="Oval 12"/>
            <p:cNvSpPr/>
            <p:nvPr/>
          </p:nvSpPr>
          <p:spPr>
            <a:xfrm>
              <a:off x="2231445" y="4549485"/>
              <a:ext cx="639596" cy="639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599" dirty="0">
                  <a:solidFill>
                    <a:schemeClr val="tx1"/>
                  </a:solidFill>
                </a:rPr>
                <a:t>A</a:t>
              </a:r>
            </a:p>
          </p:txBody>
        </p:sp>
        <p:sp>
          <p:nvSpPr>
            <p:cNvPr id="14" name="Oval 13"/>
            <p:cNvSpPr/>
            <p:nvPr/>
          </p:nvSpPr>
          <p:spPr>
            <a:xfrm>
              <a:off x="2220334" y="5581091"/>
              <a:ext cx="639595" cy="639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599" dirty="0">
                  <a:solidFill>
                    <a:schemeClr val="tx1"/>
                  </a:solidFill>
                </a:rPr>
                <a:t>R</a:t>
              </a:r>
            </a:p>
          </p:txBody>
        </p:sp>
      </p:grpSp>
      <p:sp>
        <p:nvSpPr>
          <p:cNvPr id="17" name="Rectangle 16"/>
          <p:cNvSpPr/>
          <p:nvPr/>
        </p:nvSpPr>
        <p:spPr>
          <a:xfrm>
            <a:off x="5180250" y="5657270"/>
            <a:ext cx="2128284" cy="666576"/>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6880"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2772" y="5725514"/>
            <a:ext cx="1863240" cy="53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44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1927" y="4904239"/>
            <a:ext cx="5871623" cy="922984"/>
          </a:xfrm>
          <a:prstGeom prst="rect">
            <a:avLst/>
          </a:prstGeom>
          <a:noFill/>
        </p:spPr>
        <p:txBody>
          <a:bodyPr wrap="square" lIns="91098" tIns="45549" rIns="91098" bIns="45549" rtlCol="0">
            <a:spAutoFit/>
          </a:bodyPr>
          <a:lstStyle/>
          <a:p>
            <a:pPr algn="ctr" defTabSz="910941" eaLnBrk="1" fontAlgn="auto" hangingPunct="1">
              <a:spcBef>
                <a:spcPts val="0"/>
              </a:spcBef>
              <a:spcAft>
                <a:spcPts val="0"/>
              </a:spcAft>
            </a:pPr>
            <a:r>
              <a:rPr lang="en-US" b="1" dirty="0">
                <a:solidFill>
                  <a:prstClr val="black"/>
                </a:solidFill>
                <a:ea typeface="+mn-ea"/>
                <a:cs typeface="Arial" pitchFamily="34" charset="0"/>
              </a:rPr>
              <a:t>Stephanie Adler Yuan</a:t>
            </a:r>
          </a:p>
          <a:p>
            <a:pPr algn="ctr" defTabSz="910941" eaLnBrk="1" fontAlgn="auto" hangingPunct="1">
              <a:spcBef>
                <a:spcPts val="0"/>
              </a:spcBef>
              <a:spcAft>
                <a:spcPts val="0"/>
              </a:spcAft>
            </a:pPr>
            <a:r>
              <a:rPr lang="en-US" dirty="0">
                <a:solidFill>
                  <a:prstClr val="black"/>
                </a:solidFill>
                <a:ea typeface="+mn-ea"/>
                <a:cs typeface="Arial" pitchFamily="34" charset="0"/>
              </a:rPr>
              <a:t>Director, Education &amp; Training</a:t>
            </a:r>
          </a:p>
          <a:p>
            <a:pPr algn="ctr" defTabSz="910941" eaLnBrk="1" fontAlgn="auto" hangingPunct="1">
              <a:spcBef>
                <a:spcPts val="0"/>
              </a:spcBef>
              <a:spcAft>
                <a:spcPts val="0"/>
              </a:spcAft>
            </a:pPr>
            <a:r>
              <a:rPr lang="en-US" dirty="0">
                <a:solidFill>
                  <a:prstClr val="black"/>
                </a:solidFill>
                <a:ea typeface="+mn-ea"/>
                <a:cs typeface="Arial" pitchFamily="34" charset="0"/>
              </a:rPr>
              <a:t>The Schwartz Center for Compassionate Healthcare</a:t>
            </a:r>
          </a:p>
        </p:txBody>
      </p:sp>
      <p:sp>
        <p:nvSpPr>
          <p:cNvPr id="11" name="Title 1"/>
          <p:cNvSpPr txBox="1">
            <a:spLocks/>
          </p:cNvSpPr>
          <p:nvPr/>
        </p:nvSpPr>
        <p:spPr>
          <a:xfrm>
            <a:off x="4735640" y="609561"/>
            <a:ext cx="2650362" cy="506744"/>
          </a:xfrm>
          <a:prstGeom prst="rect">
            <a:avLst/>
          </a:prstGeom>
        </p:spPr>
        <p:txBody>
          <a:bodyPr vert="horz" lIns="91098" tIns="45549" rIns="91098" bIns="45549" rtlCol="0" anchor="ctr">
            <a:normAutofit fontScale="97500"/>
          </a:bodyPr>
          <a:lstStyle/>
          <a:p>
            <a:pPr algn="ctr" defTabSz="910941" eaLnBrk="1" fontAlgn="auto" hangingPunct="1">
              <a:lnSpc>
                <a:spcPct val="90000"/>
              </a:lnSpc>
              <a:spcBef>
                <a:spcPts val="0"/>
              </a:spcBef>
              <a:spcAft>
                <a:spcPts val="0"/>
              </a:spcAft>
              <a:defRPr/>
            </a:pPr>
            <a:r>
              <a:rPr lang="en-US" sz="2800" b="1" dirty="0">
                <a:solidFill>
                  <a:srgbClr val="3D85C6"/>
                </a:solidFill>
                <a:ea typeface="+mn-ea"/>
                <a:cs typeface="Arial" panose="020B0604020202020204" pitchFamily="34" charset="0"/>
              </a:rPr>
              <a:t>Moderator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540" y="1323235"/>
            <a:ext cx="2532562" cy="3262921"/>
          </a:xfrm>
          <a:prstGeom prst="rect">
            <a:avLst/>
          </a:prstGeom>
        </p:spPr>
      </p:pic>
    </p:spTree>
    <p:extLst>
      <p:ext uri="{BB962C8B-B14F-4D97-AF65-F5344CB8AC3E}">
        <p14:creationId xmlns:p14="http://schemas.microsoft.com/office/powerpoint/2010/main" val="27043806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What Empathy Is"/>
          <p:cNvSpPr>
            <a:spLocks noGrp="1"/>
          </p:cNvSpPr>
          <p:nvPr>
            <p:ph type="title"/>
          </p:nvPr>
        </p:nvSpPr>
        <p:spPr>
          <a:xfrm>
            <a:off x="1907677" y="237369"/>
            <a:ext cx="8259199" cy="1039541"/>
          </a:xfrm>
        </p:spPr>
        <p:txBody>
          <a:bodyPr/>
          <a:lstStyle/>
          <a:p>
            <a:pPr>
              <a:defRPr/>
            </a:pPr>
            <a:r>
              <a:rPr lang="en-US" dirty="0"/>
              <a:t>What is Empathy?</a:t>
            </a:r>
          </a:p>
        </p:txBody>
      </p:sp>
      <p:sp>
        <p:nvSpPr>
          <p:cNvPr id="10" name="Content Placeholder 9"/>
          <p:cNvSpPr>
            <a:spLocks noGrp="1"/>
          </p:cNvSpPr>
          <p:nvPr>
            <p:ph sz="half" idx="4294967295"/>
          </p:nvPr>
        </p:nvSpPr>
        <p:spPr>
          <a:xfrm>
            <a:off x="2133044" y="2027603"/>
            <a:ext cx="2793272" cy="1020496"/>
          </a:xfrm>
        </p:spPr>
        <p:txBody>
          <a:bodyPr/>
          <a:lstStyle/>
          <a:p>
            <a:pPr marL="0" indent="0" algn="ctr">
              <a:buNone/>
              <a:defRPr/>
            </a:pPr>
            <a:r>
              <a:rPr lang="en-US" b="1" dirty="0"/>
              <a:t>Feeling </a:t>
            </a:r>
            <a:r>
              <a:rPr lang="en-US" b="1" i="1" dirty="0"/>
              <a:t>With </a:t>
            </a:r>
            <a:r>
              <a:rPr lang="en-US" b="1" dirty="0"/>
              <a:t>Other People </a:t>
            </a:r>
          </a:p>
          <a:p>
            <a:pPr algn="ctr">
              <a:defRPr/>
            </a:pPr>
            <a:endParaRPr lang="en-US" b="1" dirty="0"/>
          </a:p>
        </p:txBody>
      </p:sp>
      <p:sp>
        <p:nvSpPr>
          <p:cNvPr id="17" name="Freeform 8"/>
          <p:cNvSpPr>
            <a:spLocks/>
          </p:cNvSpPr>
          <p:nvPr/>
        </p:nvSpPr>
        <p:spPr bwMode="auto">
          <a:xfrm>
            <a:off x="7618015" y="1600678"/>
            <a:ext cx="1453771" cy="1723576"/>
          </a:xfrm>
          <a:custGeom>
            <a:avLst/>
            <a:gdLst>
              <a:gd name="T0" fmla="*/ 1147 w 1324"/>
              <a:gd name="T1" fmla="*/ 1195 h 1571"/>
              <a:gd name="T2" fmla="*/ 1175 w 1324"/>
              <a:gd name="T3" fmla="*/ 914 h 1571"/>
              <a:gd name="T4" fmla="*/ 1324 w 1324"/>
              <a:gd name="T5" fmla="*/ 489 h 1571"/>
              <a:gd name="T6" fmla="*/ 688 w 1324"/>
              <a:gd name="T7" fmla="*/ 0 h 1571"/>
              <a:gd name="T8" fmla="*/ 175 w 1324"/>
              <a:gd name="T9" fmla="*/ 475 h 1571"/>
              <a:gd name="T10" fmla="*/ 150 w 1324"/>
              <a:gd name="T11" fmla="*/ 691 h 1571"/>
              <a:gd name="T12" fmla="*/ 61 w 1324"/>
              <a:gd name="T13" fmla="*/ 860 h 1571"/>
              <a:gd name="T14" fmla="*/ 147 w 1324"/>
              <a:gd name="T15" fmla="*/ 951 h 1571"/>
              <a:gd name="T16" fmla="*/ 154 w 1324"/>
              <a:gd name="T17" fmla="*/ 1022 h 1571"/>
              <a:gd name="T18" fmla="*/ 173 w 1324"/>
              <a:gd name="T19" fmla="*/ 1044 h 1571"/>
              <a:gd name="T20" fmla="*/ 164 w 1324"/>
              <a:gd name="T21" fmla="*/ 1100 h 1571"/>
              <a:gd name="T22" fmla="*/ 207 w 1324"/>
              <a:gd name="T23" fmla="*/ 1163 h 1571"/>
              <a:gd name="T24" fmla="*/ 228 w 1324"/>
              <a:gd name="T25" fmla="*/ 1275 h 1571"/>
              <a:gd name="T26" fmla="*/ 466 w 1324"/>
              <a:gd name="T27" fmla="*/ 1313 h 1571"/>
              <a:gd name="T28" fmla="*/ 532 w 1324"/>
              <a:gd name="T29" fmla="*/ 1571 h 1571"/>
              <a:gd name="T30" fmla="*/ 1218 w 1324"/>
              <a:gd name="T31" fmla="*/ 1571 h 1571"/>
              <a:gd name="T32" fmla="*/ 1147 w 1324"/>
              <a:gd name="T33" fmla="*/ 1195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4" h="1571">
                <a:moveTo>
                  <a:pt x="1147" y="1195"/>
                </a:moveTo>
                <a:cubicBezTo>
                  <a:pt x="1147" y="1195"/>
                  <a:pt x="1124" y="986"/>
                  <a:pt x="1175" y="914"/>
                </a:cubicBezTo>
                <a:cubicBezTo>
                  <a:pt x="1227" y="843"/>
                  <a:pt x="1324" y="730"/>
                  <a:pt x="1324" y="489"/>
                </a:cubicBezTo>
                <a:cubicBezTo>
                  <a:pt x="1324" y="248"/>
                  <a:pt x="1097" y="0"/>
                  <a:pt x="688" y="0"/>
                </a:cubicBezTo>
                <a:cubicBezTo>
                  <a:pt x="326" y="0"/>
                  <a:pt x="175" y="311"/>
                  <a:pt x="175" y="475"/>
                </a:cubicBezTo>
                <a:cubicBezTo>
                  <a:pt x="175" y="475"/>
                  <a:pt x="199" y="630"/>
                  <a:pt x="150" y="691"/>
                </a:cubicBezTo>
                <a:cubicBezTo>
                  <a:pt x="100" y="753"/>
                  <a:pt x="0" y="828"/>
                  <a:pt x="61" y="860"/>
                </a:cubicBezTo>
                <a:cubicBezTo>
                  <a:pt x="123" y="893"/>
                  <a:pt x="147" y="919"/>
                  <a:pt x="147" y="951"/>
                </a:cubicBezTo>
                <a:cubicBezTo>
                  <a:pt x="147" y="983"/>
                  <a:pt x="128" y="1013"/>
                  <a:pt x="154" y="1022"/>
                </a:cubicBezTo>
                <a:cubicBezTo>
                  <a:pt x="180" y="1031"/>
                  <a:pt x="182" y="1038"/>
                  <a:pt x="173" y="1044"/>
                </a:cubicBezTo>
                <a:cubicBezTo>
                  <a:pt x="163" y="1050"/>
                  <a:pt x="133" y="1082"/>
                  <a:pt x="164" y="1100"/>
                </a:cubicBezTo>
                <a:cubicBezTo>
                  <a:pt x="196" y="1118"/>
                  <a:pt x="213" y="1145"/>
                  <a:pt x="207" y="1163"/>
                </a:cubicBezTo>
                <a:cubicBezTo>
                  <a:pt x="201" y="1181"/>
                  <a:pt x="147" y="1253"/>
                  <a:pt x="228" y="1275"/>
                </a:cubicBezTo>
                <a:cubicBezTo>
                  <a:pt x="309" y="1297"/>
                  <a:pt x="426" y="1285"/>
                  <a:pt x="466" y="1313"/>
                </a:cubicBezTo>
                <a:cubicBezTo>
                  <a:pt x="506" y="1342"/>
                  <a:pt x="564" y="1494"/>
                  <a:pt x="532" y="1571"/>
                </a:cubicBezTo>
                <a:cubicBezTo>
                  <a:pt x="1218" y="1571"/>
                  <a:pt x="1218" y="1571"/>
                  <a:pt x="1218" y="1571"/>
                </a:cubicBezTo>
                <a:cubicBezTo>
                  <a:pt x="1218" y="1571"/>
                  <a:pt x="1152" y="1291"/>
                  <a:pt x="1147" y="1195"/>
                </a:cubicBezTo>
                <a:close/>
              </a:path>
            </a:pathLst>
          </a:custGeom>
          <a:solidFill>
            <a:schemeClr val="accent5">
              <a:lumMod val="40000"/>
              <a:lumOff val="60000"/>
            </a:schemeClr>
          </a:solidFill>
          <a:ln>
            <a:noFill/>
          </a:ln>
        </p:spPr>
        <p:txBody>
          <a:bodyPr/>
          <a:lstStyle/>
          <a:p>
            <a:pPr>
              <a:defRPr/>
            </a:pPr>
            <a:endParaRPr lang="en-US"/>
          </a:p>
        </p:txBody>
      </p:sp>
      <p:sp>
        <p:nvSpPr>
          <p:cNvPr id="34" name="Freeform 8"/>
          <p:cNvSpPr>
            <a:spLocks/>
          </p:cNvSpPr>
          <p:nvPr/>
        </p:nvSpPr>
        <p:spPr bwMode="auto">
          <a:xfrm flipH="1">
            <a:off x="5104070" y="1600678"/>
            <a:ext cx="1453771" cy="1723576"/>
          </a:xfrm>
          <a:custGeom>
            <a:avLst/>
            <a:gdLst>
              <a:gd name="T0" fmla="*/ 1147 w 1324"/>
              <a:gd name="T1" fmla="*/ 1195 h 1571"/>
              <a:gd name="T2" fmla="*/ 1175 w 1324"/>
              <a:gd name="T3" fmla="*/ 914 h 1571"/>
              <a:gd name="T4" fmla="*/ 1324 w 1324"/>
              <a:gd name="T5" fmla="*/ 489 h 1571"/>
              <a:gd name="T6" fmla="*/ 688 w 1324"/>
              <a:gd name="T7" fmla="*/ 0 h 1571"/>
              <a:gd name="T8" fmla="*/ 175 w 1324"/>
              <a:gd name="T9" fmla="*/ 475 h 1571"/>
              <a:gd name="T10" fmla="*/ 150 w 1324"/>
              <a:gd name="T11" fmla="*/ 691 h 1571"/>
              <a:gd name="T12" fmla="*/ 61 w 1324"/>
              <a:gd name="T13" fmla="*/ 860 h 1571"/>
              <a:gd name="T14" fmla="*/ 147 w 1324"/>
              <a:gd name="T15" fmla="*/ 951 h 1571"/>
              <a:gd name="T16" fmla="*/ 154 w 1324"/>
              <a:gd name="T17" fmla="*/ 1022 h 1571"/>
              <a:gd name="T18" fmla="*/ 173 w 1324"/>
              <a:gd name="T19" fmla="*/ 1044 h 1571"/>
              <a:gd name="T20" fmla="*/ 164 w 1324"/>
              <a:gd name="T21" fmla="*/ 1100 h 1571"/>
              <a:gd name="T22" fmla="*/ 207 w 1324"/>
              <a:gd name="T23" fmla="*/ 1163 h 1571"/>
              <a:gd name="T24" fmla="*/ 228 w 1324"/>
              <a:gd name="T25" fmla="*/ 1275 h 1571"/>
              <a:gd name="T26" fmla="*/ 466 w 1324"/>
              <a:gd name="T27" fmla="*/ 1313 h 1571"/>
              <a:gd name="T28" fmla="*/ 532 w 1324"/>
              <a:gd name="T29" fmla="*/ 1571 h 1571"/>
              <a:gd name="T30" fmla="*/ 1218 w 1324"/>
              <a:gd name="T31" fmla="*/ 1571 h 1571"/>
              <a:gd name="T32" fmla="*/ 1147 w 1324"/>
              <a:gd name="T33" fmla="*/ 1195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4" h="1571">
                <a:moveTo>
                  <a:pt x="1147" y="1195"/>
                </a:moveTo>
                <a:cubicBezTo>
                  <a:pt x="1147" y="1195"/>
                  <a:pt x="1124" y="986"/>
                  <a:pt x="1175" y="914"/>
                </a:cubicBezTo>
                <a:cubicBezTo>
                  <a:pt x="1227" y="843"/>
                  <a:pt x="1324" y="730"/>
                  <a:pt x="1324" y="489"/>
                </a:cubicBezTo>
                <a:cubicBezTo>
                  <a:pt x="1324" y="248"/>
                  <a:pt x="1097" y="0"/>
                  <a:pt x="688" y="0"/>
                </a:cubicBezTo>
                <a:cubicBezTo>
                  <a:pt x="326" y="0"/>
                  <a:pt x="175" y="311"/>
                  <a:pt x="175" y="475"/>
                </a:cubicBezTo>
                <a:cubicBezTo>
                  <a:pt x="175" y="475"/>
                  <a:pt x="199" y="630"/>
                  <a:pt x="150" y="691"/>
                </a:cubicBezTo>
                <a:cubicBezTo>
                  <a:pt x="100" y="753"/>
                  <a:pt x="0" y="828"/>
                  <a:pt x="61" y="860"/>
                </a:cubicBezTo>
                <a:cubicBezTo>
                  <a:pt x="123" y="893"/>
                  <a:pt x="147" y="919"/>
                  <a:pt x="147" y="951"/>
                </a:cubicBezTo>
                <a:cubicBezTo>
                  <a:pt x="147" y="983"/>
                  <a:pt x="128" y="1013"/>
                  <a:pt x="154" y="1022"/>
                </a:cubicBezTo>
                <a:cubicBezTo>
                  <a:pt x="180" y="1031"/>
                  <a:pt x="182" y="1038"/>
                  <a:pt x="173" y="1044"/>
                </a:cubicBezTo>
                <a:cubicBezTo>
                  <a:pt x="163" y="1050"/>
                  <a:pt x="133" y="1082"/>
                  <a:pt x="164" y="1100"/>
                </a:cubicBezTo>
                <a:cubicBezTo>
                  <a:pt x="196" y="1118"/>
                  <a:pt x="213" y="1145"/>
                  <a:pt x="207" y="1163"/>
                </a:cubicBezTo>
                <a:cubicBezTo>
                  <a:pt x="201" y="1181"/>
                  <a:pt x="147" y="1253"/>
                  <a:pt x="228" y="1275"/>
                </a:cubicBezTo>
                <a:cubicBezTo>
                  <a:pt x="309" y="1297"/>
                  <a:pt x="426" y="1285"/>
                  <a:pt x="466" y="1313"/>
                </a:cubicBezTo>
                <a:cubicBezTo>
                  <a:pt x="506" y="1342"/>
                  <a:pt x="564" y="1494"/>
                  <a:pt x="532" y="1571"/>
                </a:cubicBezTo>
                <a:cubicBezTo>
                  <a:pt x="1218" y="1571"/>
                  <a:pt x="1218" y="1571"/>
                  <a:pt x="1218" y="1571"/>
                </a:cubicBezTo>
                <a:cubicBezTo>
                  <a:pt x="1218" y="1571"/>
                  <a:pt x="1152" y="1291"/>
                  <a:pt x="1147" y="1195"/>
                </a:cubicBezTo>
                <a:close/>
              </a:path>
            </a:pathLst>
          </a:custGeom>
          <a:solidFill>
            <a:schemeClr val="accent5">
              <a:lumMod val="40000"/>
              <a:lumOff val="60000"/>
            </a:schemeClr>
          </a:solidFill>
          <a:ln>
            <a:noFill/>
          </a:ln>
        </p:spPr>
        <p:txBody>
          <a:bodyPr/>
          <a:lstStyle/>
          <a:p>
            <a:pPr>
              <a:defRPr/>
            </a:pPr>
            <a:endParaRPr lang="en-US"/>
          </a:p>
        </p:txBody>
      </p:sp>
      <p:sp>
        <p:nvSpPr>
          <p:cNvPr id="26" name="Oval 25"/>
          <p:cNvSpPr/>
          <p:nvPr/>
        </p:nvSpPr>
        <p:spPr>
          <a:xfrm>
            <a:off x="4781892" y="1295956"/>
            <a:ext cx="2736137" cy="2532990"/>
          </a:xfrm>
          <a:prstGeom prst="ellipse">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p:cNvSpPr/>
          <p:nvPr/>
        </p:nvSpPr>
        <p:spPr>
          <a:xfrm>
            <a:off x="6627674" y="1295956"/>
            <a:ext cx="2734551" cy="2532990"/>
          </a:xfrm>
          <a:prstGeom prst="ellipse">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1"/>
          <p:cNvGrpSpPr/>
          <p:nvPr/>
        </p:nvGrpSpPr>
        <p:grpSpPr>
          <a:xfrm>
            <a:off x="2672653" y="3992418"/>
            <a:ext cx="7770376" cy="1866413"/>
            <a:chOff x="2361584" y="4305072"/>
            <a:chExt cx="7770376" cy="1866413"/>
          </a:xfrm>
        </p:grpSpPr>
        <p:sp>
          <p:nvSpPr>
            <p:cNvPr id="487" name="Rounded Rectangle 486"/>
            <p:cNvSpPr/>
            <p:nvPr/>
          </p:nvSpPr>
          <p:spPr>
            <a:xfrm>
              <a:off x="2361584" y="4571702"/>
              <a:ext cx="7770376" cy="1599783"/>
            </a:xfrm>
            <a:prstGeom prst="roundRect">
              <a:avLst>
                <a:gd name="adj" fmla="val 10257"/>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2" name="Rounded Rectangle 481"/>
            <p:cNvSpPr/>
            <p:nvPr/>
          </p:nvSpPr>
          <p:spPr>
            <a:xfrm>
              <a:off x="2494900" y="4914514"/>
              <a:ext cx="2152089" cy="1014149"/>
            </a:xfrm>
            <a:prstGeom prst="roundRect">
              <a:avLst/>
            </a:prstGeom>
            <a:solidFill>
              <a:schemeClr val="tx2"/>
            </a:solidFill>
            <a:ln>
              <a:solidFill>
                <a:schemeClr val="bg1"/>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lIns="92432" tIns="16506" rIns="274249" bIns="16506" spcCol="1270" anchor="ctr"/>
            <a:lstStyle/>
            <a:p>
              <a:pPr defTabSz="577677">
                <a:lnSpc>
                  <a:spcPct val="90000"/>
                </a:lnSpc>
                <a:spcAft>
                  <a:spcPct val="35000"/>
                </a:spcAft>
                <a:defRPr/>
              </a:pPr>
              <a:r>
                <a:rPr lang="en-US" sz="1600" dirty="0">
                  <a:solidFill>
                    <a:schemeClr val="bg1"/>
                  </a:solidFill>
                </a:rPr>
                <a:t>Taking </a:t>
              </a:r>
              <a:br>
                <a:rPr lang="en-US" sz="1600" dirty="0">
                  <a:solidFill>
                    <a:schemeClr val="bg1"/>
                  </a:solidFill>
                </a:rPr>
              </a:br>
              <a:r>
                <a:rPr lang="en-US" sz="1600" dirty="0">
                  <a:solidFill>
                    <a:schemeClr val="bg1"/>
                  </a:solidFill>
                </a:rPr>
                <a:t>another’s   perspective  </a:t>
              </a:r>
            </a:p>
          </p:txBody>
        </p:sp>
        <p:sp>
          <p:nvSpPr>
            <p:cNvPr id="483" name="Rounded Rectangle 482"/>
            <p:cNvSpPr/>
            <p:nvPr/>
          </p:nvSpPr>
          <p:spPr>
            <a:xfrm>
              <a:off x="4323224" y="4914514"/>
              <a:ext cx="2152089" cy="1014149"/>
            </a:xfrm>
            <a:prstGeom prst="roundRect">
              <a:avLst/>
            </a:prstGeom>
            <a:solidFill>
              <a:schemeClr val="accent6"/>
            </a:solidFill>
            <a:ln>
              <a:solidFill>
                <a:schemeClr val="bg1"/>
              </a:solid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lIns="92432" tIns="16506" rIns="274249" bIns="16506" spcCol="1270" anchor="ctr"/>
            <a:lstStyle/>
            <a:p>
              <a:pPr defTabSz="577677">
                <a:lnSpc>
                  <a:spcPct val="90000"/>
                </a:lnSpc>
                <a:spcAft>
                  <a:spcPct val="35000"/>
                </a:spcAft>
                <a:defRPr/>
              </a:pPr>
              <a:r>
                <a:rPr lang="en-US" sz="1600" dirty="0">
                  <a:solidFill>
                    <a:schemeClr val="bg1"/>
                  </a:solidFill>
                </a:rPr>
                <a:t>Staying out of Judgement</a:t>
              </a:r>
            </a:p>
          </p:txBody>
        </p:sp>
        <p:sp>
          <p:nvSpPr>
            <p:cNvPr id="484" name="Rounded Rectangle 483"/>
            <p:cNvSpPr/>
            <p:nvPr/>
          </p:nvSpPr>
          <p:spPr>
            <a:xfrm>
              <a:off x="6037277" y="4914514"/>
              <a:ext cx="2152089" cy="1014149"/>
            </a:xfrm>
            <a:prstGeom prst="roundRect">
              <a:avLst/>
            </a:prstGeom>
            <a:solidFill>
              <a:schemeClr val="bg2">
                <a:lumMod val="50000"/>
              </a:schemeClr>
            </a:solidFill>
            <a:ln>
              <a:solidFill>
                <a:schemeClr val="bg1"/>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lIns="92432" tIns="16506" rIns="274249" bIns="16506" spcCol="1270" anchor="ctr"/>
            <a:lstStyle/>
            <a:p>
              <a:pPr defTabSz="577677">
                <a:lnSpc>
                  <a:spcPct val="90000"/>
                </a:lnSpc>
                <a:spcAft>
                  <a:spcPct val="35000"/>
                </a:spcAft>
                <a:defRPr/>
              </a:pPr>
              <a:r>
                <a:rPr lang="en-US" sz="1600" dirty="0">
                  <a:solidFill>
                    <a:schemeClr val="bg1"/>
                  </a:solidFill>
                </a:rPr>
                <a:t>Recognizing emotion</a:t>
              </a:r>
            </a:p>
          </p:txBody>
        </p:sp>
        <p:sp>
          <p:nvSpPr>
            <p:cNvPr id="485" name="Rounded Rectangle 484"/>
            <p:cNvSpPr/>
            <p:nvPr/>
          </p:nvSpPr>
          <p:spPr>
            <a:xfrm>
              <a:off x="7675150" y="4914514"/>
              <a:ext cx="2152089" cy="1014149"/>
            </a:xfrm>
            <a:prstGeom prst="roundRect">
              <a:avLst/>
            </a:prstGeom>
            <a:solidFill>
              <a:schemeClr val="accent3">
                <a:lumMod val="75000"/>
              </a:schemeClr>
            </a:solidFill>
            <a:ln>
              <a:solidFill>
                <a:schemeClr val="bg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92432" tIns="16506" rIns="274249" bIns="16506" spcCol="1270" anchor="ctr"/>
            <a:lstStyle/>
            <a:p>
              <a:pPr defTabSz="577677">
                <a:lnSpc>
                  <a:spcPct val="90000"/>
                </a:lnSpc>
                <a:spcAft>
                  <a:spcPct val="35000"/>
                </a:spcAft>
                <a:defRPr/>
              </a:pPr>
              <a:r>
                <a:rPr lang="en-US" sz="1600" dirty="0">
                  <a:solidFill>
                    <a:schemeClr val="bg1"/>
                  </a:solidFill>
                </a:rPr>
                <a:t>Responding to </a:t>
              </a:r>
              <a:br>
                <a:rPr lang="en-US" sz="1600" dirty="0">
                  <a:solidFill>
                    <a:schemeClr val="bg1"/>
                  </a:solidFill>
                </a:rPr>
              </a:br>
              <a:r>
                <a:rPr lang="en-US" sz="1600" dirty="0">
                  <a:solidFill>
                    <a:schemeClr val="bg1"/>
                  </a:solidFill>
                </a:rPr>
                <a:t>the emotion</a:t>
              </a:r>
            </a:p>
          </p:txBody>
        </p:sp>
        <p:sp>
          <p:nvSpPr>
            <p:cNvPr id="481" name="Rectangle 480"/>
            <p:cNvSpPr/>
            <p:nvPr/>
          </p:nvSpPr>
          <p:spPr>
            <a:xfrm>
              <a:off x="4380358" y="4305072"/>
              <a:ext cx="3732828" cy="533261"/>
            </a:xfrm>
            <a:prstGeom prst="rect">
              <a:avLst/>
            </a:prstGeom>
            <a:solidFill>
              <a:schemeClr val="bg1"/>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99084" tIns="0" rIns="199084" bIns="0" spcCol="1270" anchor="ctr"/>
            <a:lstStyle/>
            <a:p>
              <a:pPr algn="ctr" defTabSz="1244227">
                <a:lnSpc>
                  <a:spcPct val="90000"/>
                </a:lnSpc>
                <a:spcAft>
                  <a:spcPct val="35000"/>
                </a:spcAft>
                <a:defRPr/>
              </a:pPr>
              <a:r>
                <a:rPr lang="en-US" sz="1999" b="1" dirty="0">
                  <a:solidFill>
                    <a:schemeClr val="tx1"/>
                  </a:solidFill>
                </a:rPr>
                <a:t>Four Qualities of Empathy </a:t>
              </a:r>
            </a:p>
          </p:txBody>
        </p:sp>
      </p:grpSp>
      <p:grpSp>
        <p:nvGrpSpPr>
          <p:cNvPr id="29" name="Group 28"/>
          <p:cNvGrpSpPr/>
          <p:nvPr/>
        </p:nvGrpSpPr>
        <p:grpSpPr>
          <a:xfrm>
            <a:off x="6830624" y="2488193"/>
            <a:ext cx="421726" cy="559906"/>
            <a:chOff x="-2962275" y="1754188"/>
            <a:chExt cx="1211263" cy="1608137"/>
          </a:xfrm>
          <a:solidFill>
            <a:schemeClr val="accent4">
              <a:lumMod val="60000"/>
              <a:lumOff val="40000"/>
            </a:schemeClr>
          </a:solidFill>
        </p:grpSpPr>
        <p:sp>
          <p:nvSpPr>
            <p:cNvPr id="22" name="Freeform 25"/>
            <p:cNvSpPr>
              <a:spLocks/>
            </p:cNvSpPr>
            <p:nvPr/>
          </p:nvSpPr>
          <p:spPr bwMode="auto">
            <a:xfrm>
              <a:off x="-2554288" y="1754188"/>
              <a:ext cx="341313" cy="336550"/>
            </a:xfrm>
            <a:custGeom>
              <a:avLst/>
              <a:gdLst>
                <a:gd name="T0" fmla="*/ 2 w 91"/>
                <a:gd name="T1" fmla="*/ 44 h 90"/>
                <a:gd name="T2" fmla="*/ 0 w 91"/>
                <a:gd name="T3" fmla="*/ 87 h 90"/>
                <a:gd name="T4" fmla="*/ 5 w 91"/>
                <a:gd name="T5" fmla="*/ 90 h 90"/>
                <a:gd name="T6" fmla="*/ 6 w 91"/>
                <a:gd name="T7" fmla="*/ 89 h 90"/>
                <a:gd name="T8" fmla="*/ 91 w 91"/>
                <a:gd name="T9" fmla="*/ 28 h 90"/>
                <a:gd name="T10" fmla="*/ 68 w 91"/>
                <a:gd name="T11" fmla="*/ 17 h 90"/>
                <a:gd name="T12" fmla="*/ 64 w 91"/>
                <a:gd name="T13" fmla="*/ 15 h 90"/>
                <a:gd name="T14" fmla="*/ 62 w 91"/>
                <a:gd name="T15" fmla="*/ 11 h 90"/>
                <a:gd name="T16" fmla="*/ 62 w 91"/>
                <a:gd name="T17" fmla="*/ 0 h 90"/>
                <a:gd name="T18" fmla="*/ 30 w 91"/>
                <a:gd name="T19" fmla="*/ 1 h 90"/>
                <a:gd name="T20" fmla="*/ 26 w 91"/>
                <a:gd name="T21" fmla="*/ 22 h 90"/>
                <a:gd name="T22" fmla="*/ 23 w 91"/>
                <a:gd name="T23" fmla="*/ 26 h 90"/>
                <a:gd name="T24" fmla="*/ 2 w 91"/>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2" y="44"/>
                  </a:moveTo>
                  <a:cubicBezTo>
                    <a:pt x="1" y="56"/>
                    <a:pt x="0" y="72"/>
                    <a:pt x="0" y="87"/>
                  </a:cubicBezTo>
                  <a:cubicBezTo>
                    <a:pt x="2" y="88"/>
                    <a:pt x="3" y="89"/>
                    <a:pt x="5" y="90"/>
                  </a:cubicBezTo>
                  <a:cubicBezTo>
                    <a:pt x="5" y="90"/>
                    <a:pt x="6" y="89"/>
                    <a:pt x="6" y="89"/>
                  </a:cubicBezTo>
                  <a:cubicBezTo>
                    <a:pt x="16" y="63"/>
                    <a:pt x="39" y="35"/>
                    <a:pt x="91" y="28"/>
                  </a:cubicBezTo>
                  <a:cubicBezTo>
                    <a:pt x="79" y="17"/>
                    <a:pt x="69" y="17"/>
                    <a:pt x="68" y="17"/>
                  </a:cubicBezTo>
                  <a:cubicBezTo>
                    <a:pt x="67" y="17"/>
                    <a:pt x="65" y="16"/>
                    <a:pt x="64" y="15"/>
                  </a:cubicBezTo>
                  <a:cubicBezTo>
                    <a:pt x="63" y="14"/>
                    <a:pt x="62" y="13"/>
                    <a:pt x="62" y="11"/>
                  </a:cubicBezTo>
                  <a:cubicBezTo>
                    <a:pt x="62" y="0"/>
                    <a:pt x="62" y="0"/>
                    <a:pt x="62" y="0"/>
                  </a:cubicBezTo>
                  <a:cubicBezTo>
                    <a:pt x="30" y="1"/>
                    <a:pt x="30" y="1"/>
                    <a:pt x="30" y="1"/>
                  </a:cubicBezTo>
                  <a:cubicBezTo>
                    <a:pt x="26" y="22"/>
                    <a:pt x="26" y="22"/>
                    <a:pt x="26" y="22"/>
                  </a:cubicBezTo>
                  <a:cubicBezTo>
                    <a:pt x="26" y="24"/>
                    <a:pt x="25" y="25"/>
                    <a:pt x="23" y="26"/>
                  </a:cubicBezTo>
                  <a:cubicBezTo>
                    <a:pt x="15" y="31"/>
                    <a:pt x="8" y="37"/>
                    <a:pt x="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3" name="Freeform 26"/>
            <p:cNvSpPr>
              <a:spLocks/>
            </p:cNvSpPr>
            <p:nvPr/>
          </p:nvSpPr>
          <p:spPr bwMode="auto">
            <a:xfrm>
              <a:off x="-2744788" y="1795463"/>
              <a:ext cx="160338" cy="265112"/>
            </a:xfrm>
            <a:custGeom>
              <a:avLst/>
              <a:gdLst>
                <a:gd name="T0" fmla="*/ 14 w 43"/>
                <a:gd name="T1" fmla="*/ 67 h 71"/>
                <a:gd name="T2" fmla="*/ 39 w 43"/>
                <a:gd name="T3" fmla="*/ 71 h 71"/>
                <a:gd name="T4" fmla="*/ 43 w 43"/>
                <a:gd name="T5" fmla="*/ 13 h 71"/>
                <a:gd name="T6" fmla="*/ 21 w 43"/>
                <a:gd name="T7" fmla="*/ 0 h 71"/>
                <a:gd name="T8" fmla="*/ 0 w 43"/>
                <a:gd name="T9" fmla="*/ 69 h 71"/>
                <a:gd name="T10" fmla="*/ 14 w 43"/>
                <a:gd name="T11" fmla="*/ 67 h 71"/>
              </a:gdLst>
              <a:ahLst/>
              <a:cxnLst>
                <a:cxn ang="0">
                  <a:pos x="T0" y="T1"/>
                </a:cxn>
                <a:cxn ang="0">
                  <a:pos x="T2" y="T3"/>
                </a:cxn>
                <a:cxn ang="0">
                  <a:pos x="T4" y="T5"/>
                </a:cxn>
                <a:cxn ang="0">
                  <a:pos x="T6" y="T7"/>
                </a:cxn>
                <a:cxn ang="0">
                  <a:pos x="T8" y="T9"/>
                </a:cxn>
                <a:cxn ang="0">
                  <a:pos x="T10" y="T11"/>
                </a:cxn>
              </a:cxnLst>
              <a:rect l="0" t="0" r="r" b="b"/>
              <a:pathLst>
                <a:path w="43" h="71">
                  <a:moveTo>
                    <a:pt x="14" y="67"/>
                  </a:moveTo>
                  <a:cubicBezTo>
                    <a:pt x="22" y="67"/>
                    <a:pt x="31" y="69"/>
                    <a:pt x="39" y="71"/>
                  </a:cubicBezTo>
                  <a:cubicBezTo>
                    <a:pt x="39" y="46"/>
                    <a:pt x="42" y="22"/>
                    <a:pt x="43" y="13"/>
                  </a:cubicBezTo>
                  <a:cubicBezTo>
                    <a:pt x="21" y="0"/>
                    <a:pt x="21" y="0"/>
                    <a:pt x="21" y="0"/>
                  </a:cubicBezTo>
                  <a:cubicBezTo>
                    <a:pt x="11" y="15"/>
                    <a:pt x="4" y="45"/>
                    <a:pt x="0" y="69"/>
                  </a:cubicBezTo>
                  <a:cubicBezTo>
                    <a:pt x="4" y="68"/>
                    <a:pt x="9" y="67"/>
                    <a:pt x="14"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4" name="Freeform 27"/>
            <p:cNvSpPr>
              <a:spLocks/>
            </p:cNvSpPr>
            <p:nvPr/>
          </p:nvSpPr>
          <p:spPr bwMode="auto">
            <a:xfrm>
              <a:off x="-2219325" y="1989138"/>
              <a:ext cx="396875" cy="349250"/>
            </a:xfrm>
            <a:custGeom>
              <a:avLst/>
              <a:gdLst>
                <a:gd name="T0" fmla="*/ 66 w 106"/>
                <a:gd name="T1" fmla="*/ 3 h 93"/>
                <a:gd name="T2" fmla="*/ 67 w 106"/>
                <a:gd name="T3" fmla="*/ 8 h 93"/>
                <a:gd name="T4" fmla="*/ 66 w 106"/>
                <a:gd name="T5" fmla="*/ 14 h 93"/>
                <a:gd name="T6" fmla="*/ 62 w 106"/>
                <a:gd name="T7" fmla="*/ 16 h 93"/>
                <a:gd name="T8" fmla="*/ 9 w 106"/>
                <a:gd name="T9" fmla="*/ 38 h 93"/>
                <a:gd name="T10" fmla="*/ 29 w 106"/>
                <a:gd name="T11" fmla="*/ 74 h 93"/>
                <a:gd name="T12" fmla="*/ 75 w 106"/>
                <a:gd name="T13" fmla="*/ 93 h 93"/>
                <a:gd name="T14" fmla="*/ 106 w 106"/>
                <a:gd name="T15" fmla="*/ 47 h 93"/>
                <a:gd name="T16" fmla="*/ 102 w 106"/>
                <a:gd name="T17" fmla="*/ 36 h 93"/>
                <a:gd name="T18" fmla="*/ 77 w 106"/>
                <a:gd name="T19" fmla="*/ 44 h 93"/>
                <a:gd name="T20" fmla="*/ 70 w 106"/>
                <a:gd name="T21" fmla="*/ 44 h 93"/>
                <a:gd name="T22" fmla="*/ 67 w 106"/>
                <a:gd name="T23" fmla="*/ 38 h 93"/>
                <a:gd name="T24" fmla="*/ 84 w 106"/>
                <a:gd name="T25" fmla="*/ 10 h 93"/>
                <a:gd name="T26" fmla="*/ 79 w 106"/>
                <a:gd name="T27" fmla="*/ 0 h 93"/>
                <a:gd name="T28" fmla="*/ 66 w 106"/>
                <a:gd name="T29" fmla="*/ 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93">
                  <a:moveTo>
                    <a:pt x="66" y="3"/>
                  </a:moveTo>
                  <a:cubicBezTo>
                    <a:pt x="67" y="8"/>
                    <a:pt x="67" y="8"/>
                    <a:pt x="67" y="8"/>
                  </a:cubicBezTo>
                  <a:cubicBezTo>
                    <a:pt x="68" y="10"/>
                    <a:pt x="67" y="12"/>
                    <a:pt x="66" y="14"/>
                  </a:cubicBezTo>
                  <a:cubicBezTo>
                    <a:pt x="65" y="15"/>
                    <a:pt x="63" y="16"/>
                    <a:pt x="62" y="16"/>
                  </a:cubicBezTo>
                  <a:cubicBezTo>
                    <a:pt x="49" y="16"/>
                    <a:pt x="16" y="21"/>
                    <a:pt x="9" y="38"/>
                  </a:cubicBezTo>
                  <a:cubicBezTo>
                    <a:pt x="0" y="58"/>
                    <a:pt x="24" y="72"/>
                    <a:pt x="29" y="74"/>
                  </a:cubicBezTo>
                  <a:cubicBezTo>
                    <a:pt x="47" y="79"/>
                    <a:pt x="62" y="85"/>
                    <a:pt x="75" y="93"/>
                  </a:cubicBezTo>
                  <a:cubicBezTo>
                    <a:pt x="80" y="76"/>
                    <a:pt x="89" y="54"/>
                    <a:pt x="106" y="47"/>
                  </a:cubicBezTo>
                  <a:cubicBezTo>
                    <a:pt x="102" y="36"/>
                    <a:pt x="102" y="36"/>
                    <a:pt x="102" y="36"/>
                  </a:cubicBezTo>
                  <a:cubicBezTo>
                    <a:pt x="93" y="38"/>
                    <a:pt x="82" y="40"/>
                    <a:pt x="77" y="44"/>
                  </a:cubicBezTo>
                  <a:cubicBezTo>
                    <a:pt x="75" y="46"/>
                    <a:pt x="72" y="46"/>
                    <a:pt x="70" y="44"/>
                  </a:cubicBezTo>
                  <a:cubicBezTo>
                    <a:pt x="68" y="43"/>
                    <a:pt x="67" y="40"/>
                    <a:pt x="67" y="38"/>
                  </a:cubicBezTo>
                  <a:cubicBezTo>
                    <a:pt x="68" y="36"/>
                    <a:pt x="73" y="19"/>
                    <a:pt x="84" y="10"/>
                  </a:cubicBezTo>
                  <a:cubicBezTo>
                    <a:pt x="79" y="0"/>
                    <a:pt x="79" y="0"/>
                    <a:pt x="79" y="0"/>
                  </a:cubicBezTo>
                  <a:lnTo>
                    <a:pt x="6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5" name="Freeform 28"/>
            <p:cNvSpPr>
              <a:spLocks/>
            </p:cNvSpPr>
            <p:nvPr/>
          </p:nvSpPr>
          <p:spPr bwMode="auto">
            <a:xfrm>
              <a:off x="-2909888" y="2090739"/>
              <a:ext cx="319088" cy="427038"/>
            </a:xfrm>
            <a:custGeom>
              <a:avLst/>
              <a:gdLst>
                <a:gd name="T0" fmla="*/ 19 w 85"/>
                <a:gd name="T1" fmla="*/ 17 h 114"/>
                <a:gd name="T2" fmla="*/ 9 w 85"/>
                <a:gd name="T3" fmla="*/ 114 h 114"/>
                <a:gd name="T4" fmla="*/ 16 w 85"/>
                <a:gd name="T5" fmla="*/ 90 h 114"/>
                <a:gd name="T6" fmla="*/ 85 w 85"/>
                <a:gd name="T7" fmla="*/ 6 h 114"/>
                <a:gd name="T8" fmla="*/ 58 w 85"/>
                <a:gd name="T9" fmla="*/ 0 h 114"/>
                <a:gd name="T10" fmla="*/ 19 w 85"/>
                <a:gd name="T11" fmla="*/ 17 h 114"/>
              </a:gdLst>
              <a:ahLst/>
              <a:cxnLst>
                <a:cxn ang="0">
                  <a:pos x="T0" y="T1"/>
                </a:cxn>
                <a:cxn ang="0">
                  <a:pos x="T2" y="T3"/>
                </a:cxn>
                <a:cxn ang="0">
                  <a:pos x="T4" y="T5"/>
                </a:cxn>
                <a:cxn ang="0">
                  <a:pos x="T6" y="T7"/>
                </a:cxn>
                <a:cxn ang="0">
                  <a:pos x="T8" y="T9"/>
                </a:cxn>
                <a:cxn ang="0">
                  <a:pos x="T10" y="T11"/>
                </a:cxn>
              </a:cxnLst>
              <a:rect l="0" t="0" r="r" b="b"/>
              <a:pathLst>
                <a:path w="85" h="114">
                  <a:moveTo>
                    <a:pt x="19" y="17"/>
                  </a:moveTo>
                  <a:cubicBezTo>
                    <a:pt x="0" y="35"/>
                    <a:pt x="4" y="84"/>
                    <a:pt x="9" y="114"/>
                  </a:cubicBezTo>
                  <a:cubicBezTo>
                    <a:pt x="11" y="105"/>
                    <a:pt x="14" y="97"/>
                    <a:pt x="16" y="90"/>
                  </a:cubicBezTo>
                  <a:cubicBezTo>
                    <a:pt x="34" y="40"/>
                    <a:pt x="65" y="16"/>
                    <a:pt x="85" y="6"/>
                  </a:cubicBezTo>
                  <a:cubicBezTo>
                    <a:pt x="76" y="2"/>
                    <a:pt x="67" y="0"/>
                    <a:pt x="58" y="0"/>
                  </a:cubicBezTo>
                  <a:cubicBezTo>
                    <a:pt x="43" y="0"/>
                    <a:pt x="29" y="6"/>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 name="Freeform 29"/>
            <p:cNvSpPr>
              <a:spLocks/>
            </p:cNvSpPr>
            <p:nvPr/>
          </p:nvSpPr>
          <p:spPr bwMode="auto">
            <a:xfrm>
              <a:off x="-2378075" y="2324100"/>
              <a:ext cx="627063" cy="1038225"/>
            </a:xfrm>
            <a:custGeom>
              <a:avLst/>
              <a:gdLst>
                <a:gd name="T0" fmla="*/ 143 w 167"/>
                <a:gd name="T1" fmla="*/ 46 h 277"/>
                <a:gd name="T2" fmla="*/ 79 w 167"/>
                <a:gd name="T3" fmla="*/ 0 h 277"/>
                <a:gd name="T4" fmla="*/ 85 w 167"/>
                <a:gd name="T5" fmla="*/ 56 h 277"/>
                <a:gd name="T6" fmla="*/ 101 w 167"/>
                <a:gd name="T7" fmla="*/ 106 h 277"/>
                <a:gd name="T8" fmla="*/ 134 w 167"/>
                <a:gd name="T9" fmla="*/ 101 h 277"/>
                <a:gd name="T10" fmla="*/ 143 w 167"/>
                <a:gd name="T11" fmla="*/ 101 h 277"/>
                <a:gd name="T12" fmla="*/ 143 w 167"/>
                <a:gd name="T13" fmla="*/ 110 h 277"/>
                <a:gd name="T14" fmla="*/ 120 w 167"/>
                <a:gd name="T15" fmla="*/ 122 h 277"/>
                <a:gd name="T16" fmla="*/ 121 w 167"/>
                <a:gd name="T17" fmla="*/ 168 h 277"/>
                <a:gd name="T18" fmla="*/ 115 w 167"/>
                <a:gd name="T19" fmla="*/ 172 h 277"/>
                <a:gd name="T20" fmla="*/ 113 w 167"/>
                <a:gd name="T21" fmla="*/ 172 h 277"/>
                <a:gd name="T22" fmla="*/ 109 w 167"/>
                <a:gd name="T23" fmla="*/ 164 h 277"/>
                <a:gd name="T24" fmla="*/ 101 w 167"/>
                <a:gd name="T25" fmla="*/ 119 h 277"/>
                <a:gd name="T26" fmla="*/ 75 w 167"/>
                <a:gd name="T27" fmla="*/ 85 h 277"/>
                <a:gd name="T28" fmla="*/ 70 w 167"/>
                <a:gd name="T29" fmla="*/ 95 h 277"/>
                <a:gd name="T30" fmla="*/ 70 w 167"/>
                <a:gd name="T31" fmla="*/ 96 h 277"/>
                <a:gd name="T32" fmla="*/ 62 w 167"/>
                <a:gd name="T33" fmla="*/ 110 h 277"/>
                <a:gd name="T34" fmla="*/ 18 w 167"/>
                <a:gd name="T35" fmla="*/ 270 h 277"/>
                <a:gd name="T36" fmla="*/ 55 w 167"/>
                <a:gd name="T37" fmla="*/ 277 h 277"/>
                <a:gd name="T38" fmla="*/ 55 w 167"/>
                <a:gd name="T39" fmla="*/ 277 h 277"/>
                <a:gd name="T40" fmla="*/ 123 w 167"/>
                <a:gd name="T41" fmla="*/ 221 h 277"/>
                <a:gd name="T42" fmla="*/ 143 w 167"/>
                <a:gd name="T43" fmla="*/ 4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7" h="277">
                  <a:moveTo>
                    <a:pt x="143" y="46"/>
                  </a:moveTo>
                  <a:cubicBezTo>
                    <a:pt x="131" y="25"/>
                    <a:pt x="110" y="10"/>
                    <a:pt x="79" y="0"/>
                  </a:cubicBezTo>
                  <a:cubicBezTo>
                    <a:pt x="83" y="12"/>
                    <a:pt x="89" y="33"/>
                    <a:pt x="85" y="56"/>
                  </a:cubicBezTo>
                  <a:cubicBezTo>
                    <a:pt x="84" y="60"/>
                    <a:pt x="83" y="92"/>
                    <a:pt x="101" y="106"/>
                  </a:cubicBezTo>
                  <a:cubicBezTo>
                    <a:pt x="111" y="113"/>
                    <a:pt x="124" y="111"/>
                    <a:pt x="134" y="101"/>
                  </a:cubicBezTo>
                  <a:cubicBezTo>
                    <a:pt x="137" y="99"/>
                    <a:pt x="140" y="99"/>
                    <a:pt x="143" y="101"/>
                  </a:cubicBezTo>
                  <a:cubicBezTo>
                    <a:pt x="145" y="104"/>
                    <a:pt x="145" y="108"/>
                    <a:pt x="143" y="110"/>
                  </a:cubicBezTo>
                  <a:cubicBezTo>
                    <a:pt x="136" y="117"/>
                    <a:pt x="128" y="121"/>
                    <a:pt x="120" y="122"/>
                  </a:cubicBezTo>
                  <a:cubicBezTo>
                    <a:pt x="129" y="140"/>
                    <a:pt x="121" y="166"/>
                    <a:pt x="121" y="168"/>
                  </a:cubicBezTo>
                  <a:cubicBezTo>
                    <a:pt x="120" y="170"/>
                    <a:pt x="118" y="172"/>
                    <a:pt x="115" y="172"/>
                  </a:cubicBezTo>
                  <a:cubicBezTo>
                    <a:pt x="115" y="172"/>
                    <a:pt x="114" y="172"/>
                    <a:pt x="113" y="172"/>
                  </a:cubicBezTo>
                  <a:cubicBezTo>
                    <a:pt x="110" y="171"/>
                    <a:pt x="108" y="167"/>
                    <a:pt x="109" y="164"/>
                  </a:cubicBezTo>
                  <a:cubicBezTo>
                    <a:pt x="109" y="164"/>
                    <a:pt x="120" y="129"/>
                    <a:pt x="101" y="119"/>
                  </a:cubicBezTo>
                  <a:cubicBezTo>
                    <a:pt x="86" y="112"/>
                    <a:pt x="78" y="98"/>
                    <a:pt x="75" y="85"/>
                  </a:cubicBezTo>
                  <a:cubicBezTo>
                    <a:pt x="74" y="88"/>
                    <a:pt x="72" y="92"/>
                    <a:pt x="70" y="95"/>
                  </a:cubicBezTo>
                  <a:cubicBezTo>
                    <a:pt x="70" y="95"/>
                    <a:pt x="70" y="96"/>
                    <a:pt x="70" y="96"/>
                  </a:cubicBezTo>
                  <a:cubicBezTo>
                    <a:pt x="67" y="100"/>
                    <a:pt x="64" y="105"/>
                    <a:pt x="62" y="110"/>
                  </a:cubicBezTo>
                  <a:cubicBezTo>
                    <a:pt x="37" y="156"/>
                    <a:pt x="0" y="225"/>
                    <a:pt x="18" y="270"/>
                  </a:cubicBezTo>
                  <a:cubicBezTo>
                    <a:pt x="31" y="275"/>
                    <a:pt x="44" y="277"/>
                    <a:pt x="55" y="277"/>
                  </a:cubicBezTo>
                  <a:cubicBezTo>
                    <a:pt x="55" y="277"/>
                    <a:pt x="55" y="277"/>
                    <a:pt x="55" y="277"/>
                  </a:cubicBezTo>
                  <a:cubicBezTo>
                    <a:pt x="87" y="277"/>
                    <a:pt x="109" y="259"/>
                    <a:pt x="123" y="221"/>
                  </a:cubicBezTo>
                  <a:cubicBezTo>
                    <a:pt x="147" y="154"/>
                    <a:pt x="167" y="91"/>
                    <a:pt x="14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8" name="Freeform 30"/>
            <p:cNvSpPr>
              <a:spLocks/>
            </p:cNvSpPr>
            <p:nvPr/>
          </p:nvSpPr>
          <p:spPr bwMode="auto">
            <a:xfrm>
              <a:off x="-2962275" y="1900238"/>
              <a:ext cx="944563" cy="1412875"/>
            </a:xfrm>
            <a:custGeom>
              <a:avLst/>
              <a:gdLst>
                <a:gd name="T0" fmla="*/ 110 w 252"/>
                <a:gd name="T1" fmla="*/ 347 h 377"/>
                <a:gd name="T2" fmla="*/ 159 w 252"/>
                <a:gd name="T3" fmla="*/ 377 h 377"/>
                <a:gd name="T4" fmla="*/ 205 w 252"/>
                <a:gd name="T5" fmla="*/ 221 h 377"/>
                <a:gd name="T6" fmla="*/ 184 w 252"/>
                <a:gd name="T7" fmla="*/ 228 h 377"/>
                <a:gd name="T8" fmla="*/ 176 w 252"/>
                <a:gd name="T9" fmla="*/ 230 h 377"/>
                <a:gd name="T10" fmla="*/ 160 w 252"/>
                <a:gd name="T11" fmla="*/ 236 h 377"/>
                <a:gd name="T12" fmla="*/ 154 w 252"/>
                <a:gd name="T13" fmla="*/ 239 h 377"/>
                <a:gd name="T14" fmla="*/ 139 w 252"/>
                <a:gd name="T15" fmla="*/ 273 h 377"/>
                <a:gd name="T16" fmla="*/ 134 w 252"/>
                <a:gd name="T17" fmla="*/ 279 h 377"/>
                <a:gd name="T18" fmla="*/ 133 w 252"/>
                <a:gd name="T19" fmla="*/ 279 h 377"/>
                <a:gd name="T20" fmla="*/ 127 w 252"/>
                <a:gd name="T21" fmla="*/ 273 h 377"/>
                <a:gd name="T22" fmla="*/ 134 w 252"/>
                <a:gd name="T23" fmla="*/ 245 h 377"/>
                <a:gd name="T24" fmla="*/ 87 w 252"/>
                <a:gd name="T25" fmla="*/ 253 h 377"/>
                <a:gd name="T26" fmla="*/ 81 w 252"/>
                <a:gd name="T27" fmla="*/ 247 h 377"/>
                <a:gd name="T28" fmla="*/ 87 w 252"/>
                <a:gd name="T29" fmla="*/ 241 h 377"/>
                <a:gd name="T30" fmla="*/ 127 w 252"/>
                <a:gd name="T31" fmla="*/ 234 h 377"/>
                <a:gd name="T32" fmla="*/ 93 w 252"/>
                <a:gd name="T33" fmla="*/ 222 h 377"/>
                <a:gd name="T34" fmla="*/ 95 w 252"/>
                <a:gd name="T35" fmla="*/ 214 h 377"/>
                <a:gd name="T36" fmla="*/ 103 w 252"/>
                <a:gd name="T37" fmla="*/ 215 h 377"/>
                <a:gd name="T38" fmla="*/ 173 w 252"/>
                <a:gd name="T39" fmla="*/ 218 h 377"/>
                <a:gd name="T40" fmla="*/ 181 w 252"/>
                <a:gd name="T41" fmla="*/ 216 h 377"/>
                <a:gd name="T42" fmla="*/ 215 w 252"/>
                <a:gd name="T43" fmla="*/ 202 h 377"/>
                <a:gd name="T44" fmla="*/ 223 w 252"/>
                <a:gd name="T45" fmla="*/ 187 h 377"/>
                <a:gd name="T46" fmla="*/ 220 w 252"/>
                <a:gd name="T47" fmla="*/ 108 h 377"/>
                <a:gd name="T48" fmla="*/ 196 w 252"/>
                <a:gd name="T49" fmla="*/ 57 h 377"/>
                <a:gd name="T50" fmla="*/ 252 w 252"/>
                <a:gd name="T51" fmla="*/ 29 h 377"/>
                <a:gd name="T52" fmla="*/ 243 w 252"/>
                <a:gd name="T53" fmla="*/ 1 h 377"/>
                <a:gd name="T54" fmla="*/ 223 w 252"/>
                <a:gd name="T55" fmla="*/ 0 h 377"/>
                <a:gd name="T56" fmla="*/ 125 w 252"/>
                <a:gd name="T57" fmla="*/ 58 h 377"/>
                <a:gd name="T58" fmla="*/ 121 w 252"/>
                <a:gd name="T59" fmla="*/ 61 h 377"/>
                <a:gd name="T60" fmla="*/ 42 w 252"/>
                <a:gd name="T61" fmla="*/ 145 h 377"/>
                <a:gd name="T62" fmla="*/ 110 w 252"/>
                <a:gd name="T63" fmla="*/ 34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377">
                  <a:moveTo>
                    <a:pt x="110" y="347"/>
                  </a:moveTo>
                  <a:cubicBezTo>
                    <a:pt x="127" y="360"/>
                    <a:pt x="144" y="370"/>
                    <a:pt x="159" y="377"/>
                  </a:cubicBezTo>
                  <a:cubicBezTo>
                    <a:pt x="148" y="329"/>
                    <a:pt x="181" y="266"/>
                    <a:pt x="205" y="221"/>
                  </a:cubicBezTo>
                  <a:cubicBezTo>
                    <a:pt x="198" y="224"/>
                    <a:pt x="191" y="226"/>
                    <a:pt x="184" y="228"/>
                  </a:cubicBezTo>
                  <a:cubicBezTo>
                    <a:pt x="181" y="228"/>
                    <a:pt x="179" y="229"/>
                    <a:pt x="176" y="230"/>
                  </a:cubicBezTo>
                  <a:cubicBezTo>
                    <a:pt x="170" y="232"/>
                    <a:pt x="165" y="234"/>
                    <a:pt x="160" y="236"/>
                  </a:cubicBezTo>
                  <a:cubicBezTo>
                    <a:pt x="158" y="237"/>
                    <a:pt x="156" y="238"/>
                    <a:pt x="154" y="239"/>
                  </a:cubicBezTo>
                  <a:cubicBezTo>
                    <a:pt x="138" y="251"/>
                    <a:pt x="139" y="272"/>
                    <a:pt x="139" y="273"/>
                  </a:cubicBezTo>
                  <a:cubicBezTo>
                    <a:pt x="139" y="276"/>
                    <a:pt x="137" y="279"/>
                    <a:pt x="134" y="279"/>
                  </a:cubicBezTo>
                  <a:cubicBezTo>
                    <a:pt x="134" y="279"/>
                    <a:pt x="133" y="279"/>
                    <a:pt x="133" y="279"/>
                  </a:cubicBezTo>
                  <a:cubicBezTo>
                    <a:pt x="130" y="279"/>
                    <a:pt x="127" y="277"/>
                    <a:pt x="127" y="273"/>
                  </a:cubicBezTo>
                  <a:cubicBezTo>
                    <a:pt x="127" y="273"/>
                    <a:pt x="126" y="258"/>
                    <a:pt x="134" y="245"/>
                  </a:cubicBezTo>
                  <a:cubicBezTo>
                    <a:pt x="117" y="250"/>
                    <a:pt x="101" y="253"/>
                    <a:pt x="87" y="253"/>
                  </a:cubicBezTo>
                  <a:cubicBezTo>
                    <a:pt x="83" y="253"/>
                    <a:pt x="81" y="250"/>
                    <a:pt x="81" y="247"/>
                  </a:cubicBezTo>
                  <a:cubicBezTo>
                    <a:pt x="81" y="243"/>
                    <a:pt x="83" y="241"/>
                    <a:pt x="87" y="241"/>
                  </a:cubicBezTo>
                  <a:cubicBezTo>
                    <a:pt x="99" y="241"/>
                    <a:pt x="113" y="238"/>
                    <a:pt x="127" y="234"/>
                  </a:cubicBezTo>
                  <a:cubicBezTo>
                    <a:pt x="101" y="233"/>
                    <a:pt x="96" y="225"/>
                    <a:pt x="93" y="222"/>
                  </a:cubicBezTo>
                  <a:cubicBezTo>
                    <a:pt x="91" y="219"/>
                    <a:pt x="92" y="216"/>
                    <a:pt x="95" y="214"/>
                  </a:cubicBezTo>
                  <a:cubicBezTo>
                    <a:pt x="97" y="212"/>
                    <a:pt x="101" y="212"/>
                    <a:pt x="103" y="215"/>
                  </a:cubicBezTo>
                  <a:cubicBezTo>
                    <a:pt x="105" y="218"/>
                    <a:pt x="116" y="227"/>
                    <a:pt x="173" y="218"/>
                  </a:cubicBezTo>
                  <a:cubicBezTo>
                    <a:pt x="176" y="218"/>
                    <a:pt x="178" y="217"/>
                    <a:pt x="181" y="216"/>
                  </a:cubicBezTo>
                  <a:cubicBezTo>
                    <a:pt x="194" y="213"/>
                    <a:pt x="206" y="210"/>
                    <a:pt x="215" y="202"/>
                  </a:cubicBezTo>
                  <a:cubicBezTo>
                    <a:pt x="218" y="196"/>
                    <a:pt x="221" y="191"/>
                    <a:pt x="223" y="187"/>
                  </a:cubicBezTo>
                  <a:cubicBezTo>
                    <a:pt x="239" y="152"/>
                    <a:pt x="223" y="116"/>
                    <a:pt x="220" y="108"/>
                  </a:cubicBezTo>
                  <a:cubicBezTo>
                    <a:pt x="206" y="101"/>
                    <a:pt x="185" y="81"/>
                    <a:pt x="196" y="57"/>
                  </a:cubicBezTo>
                  <a:cubicBezTo>
                    <a:pt x="205" y="36"/>
                    <a:pt x="237" y="30"/>
                    <a:pt x="252" y="29"/>
                  </a:cubicBezTo>
                  <a:cubicBezTo>
                    <a:pt x="243" y="1"/>
                    <a:pt x="243" y="1"/>
                    <a:pt x="243" y="1"/>
                  </a:cubicBezTo>
                  <a:cubicBezTo>
                    <a:pt x="236" y="0"/>
                    <a:pt x="229" y="0"/>
                    <a:pt x="223" y="0"/>
                  </a:cubicBezTo>
                  <a:cubicBezTo>
                    <a:pt x="188" y="0"/>
                    <a:pt x="142" y="10"/>
                    <a:pt x="125" y="58"/>
                  </a:cubicBezTo>
                  <a:cubicBezTo>
                    <a:pt x="125" y="59"/>
                    <a:pt x="123" y="61"/>
                    <a:pt x="121" y="61"/>
                  </a:cubicBezTo>
                  <a:cubicBezTo>
                    <a:pt x="119" y="62"/>
                    <a:pt x="66" y="75"/>
                    <a:pt x="42" y="145"/>
                  </a:cubicBezTo>
                  <a:cubicBezTo>
                    <a:pt x="29" y="181"/>
                    <a:pt x="0" y="266"/>
                    <a:pt x="110" y="3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nvGrpSpPr>
          <p:cNvPr id="41999" name="Group 1124"/>
          <p:cNvGrpSpPr>
            <a:grpSpLocks/>
          </p:cNvGrpSpPr>
          <p:nvPr/>
        </p:nvGrpSpPr>
        <p:grpSpPr bwMode="auto">
          <a:xfrm>
            <a:off x="6776859" y="1949837"/>
            <a:ext cx="611029" cy="436449"/>
            <a:chOff x="5254625" y="2052638"/>
            <a:chExt cx="611188" cy="436563"/>
          </a:xfrm>
        </p:grpSpPr>
        <p:sp>
          <p:nvSpPr>
            <p:cNvPr id="480" name="Freeform 34"/>
            <p:cNvSpPr>
              <a:spLocks/>
            </p:cNvSpPr>
            <p:nvPr/>
          </p:nvSpPr>
          <p:spPr bwMode="auto">
            <a:xfrm>
              <a:off x="5254625" y="2052638"/>
              <a:ext cx="611188" cy="436563"/>
            </a:xfrm>
            <a:custGeom>
              <a:avLst/>
              <a:gdLst>
                <a:gd name="T0" fmla="*/ 65 w 1092"/>
                <a:gd name="T1" fmla="*/ 518 h 779"/>
                <a:gd name="T2" fmla="*/ 64 w 1092"/>
                <a:gd name="T3" fmla="*/ 517 h 779"/>
                <a:gd name="T4" fmla="*/ 19 w 1092"/>
                <a:gd name="T5" fmla="*/ 443 h 779"/>
                <a:gd name="T6" fmla="*/ 23 w 1092"/>
                <a:gd name="T7" fmla="*/ 368 h 779"/>
                <a:gd name="T8" fmla="*/ 42 w 1092"/>
                <a:gd name="T9" fmla="*/ 306 h 779"/>
                <a:gd name="T10" fmla="*/ 98 w 1092"/>
                <a:gd name="T11" fmla="*/ 182 h 779"/>
                <a:gd name="T12" fmla="*/ 150 w 1092"/>
                <a:gd name="T13" fmla="*/ 121 h 779"/>
                <a:gd name="T14" fmla="*/ 270 w 1092"/>
                <a:gd name="T15" fmla="*/ 57 h 779"/>
                <a:gd name="T16" fmla="*/ 393 w 1092"/>
                <a:gd name="T17" fmla="*/ 31 h 779"/>
                <a:gd name="T18" fmla="*/ 433 w 1092"/>
                <a:gd name="T19" fmla="*/ 21 h 779"/>
                <a:gd name="T20" fmla="*/ 524 w 1092"/>
                <a:gd name="T21" fmla="*/ 33 h 779"/>
                <a:gd name="T22" fmla="*/ 611 w 1092"/>
                <a:gd name="T23" fmla="*/ 50 h 779"/>
                <a:gd name="T24" fmla="*/ 751 w 1092"/>
                <a:gd name="T25" fmla="*/ 101 h 779"/>
                <a:gd name="T26" fmla="*/ 841 w 1092"/>
                <a:gd name="T27" fmla="*/ 160 h 779"/>
                <a:gd name="T28" fmla="*/ 971 w 1092"/>
                <a:gd name="T29" fmla="*/ 270 h 779"/>
                <a:gd name="T30" fmla="*/ 1008 w 1092"/>
                <a:gd name="T31" fmla="*/ 330 h 779"/>
                <a:gd name="T32" fmla="*/ 1042 w 1092"/>
                <a:gd name="T33" fmla="*/ 409 h 779"/>
                <a:gd name="T34" fmla="*/ 1072 w 1092"/>
                <a:gd name="T35" fmla="*/ 518 h 779"/>
                <a:gd name="T36" fmla="*/ 1086 w 1092"/>
                <a:gd name="T37" fmla="*/ 583 h 779"/>
                <a:gd name="T38" fmla="*/ 1039 w 1092"/>
                <a:gd name="T39" fmla="*/ 645 h 779"/>
                <a:gd name="T40" fmla="*/ 1047 w 1092"/>
                <a:gd name="T41" fmla="*/ 706 h 779"/>
                <a:gd name="T42" fmla="*/ 989 w 1092"/>
                <a:gd name="T43" fmla="*/ 703 h 779"/>
                <a:gd name="T44" fmla="*/ 948 w 1092"/>
                <a:gd name="T45" fmla="*/ 746 h 779"/>
                <a:gd name="T46" fmla="*/ 906 w 1092"/>
                <a:gd name="T47" fmla="*/ 716 h 779"/>
                <a:gd name="T48" fmla="*/ 854 w 1092"/>
                <a:gd name="T49" fmla="*/ 748 h 779"/>
                <a:gd name="T50" fmla="*/ 804 w 1092"/>
                <a:gd name="T51" fmla="*/ 713 h 779"/>
                <a:gd name="T52" fmla="*/ 711 w 1092"/>
                <a:gd name="T53" fmla="*/ 732 h 779"/>
                <a:gd name="T54" fmla="*/ 653 w 1092"/>
                <a:gd name="T55" fmla="*/ 760 h 779"/>
                <a:gd name="T56" fmla="*/ 594 w 1092"/>
                <a:gd name="T57" fmla="*/ 727 h 779"/>
                <a:gd name="T58" fmla="*/ 532 w 1092"/>
                <a:gd name="T59" fmla="*/ 755 h 779"/>
                <a:gd name="T60" fmla="*/ 475 w 1092"/>
                <a:gd name="T61" fmla="*/ 755 h 779"/>
                <a:gd name="T62" fmla="*/ 418 w 1092"/>
                <a:gd name="T63" fmla="*/ 772 h 779"/>
                <a:gd name="T64" fmla="*/ 392 w 1092"/>
                <a:gd name="T65" fmla="*/ 733 h 779"/>
                <a:gd name="T66" fmla="*/ 307 w 1092"/>
                <a:gd name="T67" fmla="*/ 713 h 779"/>
                <a:gd name="T68" fmla="*/ 311 w 1092"/>
                <a:gd name="T69" fmla="*/ 661 h 779"/>
                <a:gd name="T70" fmla="*/ 270 w 1092"/>
                <a:gd name="T71" fmla="*/ 580 h 779"/>
                <a:gd name="T72" fmla="*/ 257 w 1092"/>
                <a:gd name="T73" fmla="*/ 608 h 779"/>
                <a:gd name="T74" fmla="*/ 190 w 1092"/>
                <a:gd name="T75" fmla="*/ 588 h 779"/>
                <a:gd name="T76" fmla="*/ 97 w 1092"/>
                <a:gd name="T77" fmla="*/ 547 h 779"/>
                <a:gd name="T78" fmla="*/ 73 w 1092"/>
                <a:gd name="T79" fmla="*/ 528 h 779"/>
                <a:gd name="T80" fmla="*/ 59 w 1092"/>
                <a:gd name="T81" fmla="*/ 478 h 779"/>
                <a:gd name="T82" fmla="*/ 54 w 1092"/>
                <a:gd name="T83" fmla="*/ 430 h 779"/>
                <a:gd name="T84" fmla="*/ 66 w 1092"/>
                <a:gd name="T85" fmla="*/ 386 h 779"/>
                <a:gd name="T86" fmla="*/ 74 w 1092"/>
                <a:gd name="T87" fmla="*/ 340 h 779"/>
                <a:gd name="T88" fmla="*/ 90 w 1092"/>
                <a:gd name="T89" fmla="*/ 286 h 779"/>
                <a:gd name="T90" fmla="*/ 117 w 1092"/>
                <a:gd name="T91" fmla="*/ 236 h 779"/>
                <a:gd name="T92" fmla="*/ 128 w 1092"/>
                <a:gd name="T93" fmla="*/ 252 h 779"/>
                <a:gd name="T94" fmla="*/ 144 w 1092"/>
                <a:gd name="T95" fmla="*/ 266 h 779"/>
                <a:gd name="T96" fmla="*/ 134 w 1092"/>
                <a:gd name="T97" fmla="*/ 282 h 779"/>
                <a:gd name="T98" fmla="*/ 126 w 1092"/>
                <a:gd name="T99" fmla="*/ 299 h 779"/>
                <a:gd name="T100" fmla="*/ 121 w 1092"/>
                <a:gd name="T101" fmla="*/ 343 h 779"/>
                <a:gd name="T102" fmla="*/ 130 w 1092"/>
                <a:gd name="T103" fmla="*/ 359 h 779"/>
                <a:gd name="T104" fmla="*/ 156 w 1092"/>
                <a:gd name="T105" fmla="*/ 360 h 779"/>
                <a:gd name="T106" fmla="*/ 183 w 1092"/>
                <a:gd name="T107" fmla="*/ 347 h 779"/>
                <a:gd name="T108" fmla="*/ 189 w 1092"/>
                <a:gd name="T109" fmla="*/ 335 h 779"/>
                <a:gd name="T110" fmla="*/ 208 w 1092"/>
                <a:gd name="T111" fmla="*/ 31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2" h="779">
                  <a:moveTo>
                    <a:pt x="65" y="518"/>
                  </a:moveTo>
                  <a:cubicBezTo>
                    <a:pt x="64" y="518"/>
                    <a:pt x="64" y="518"/>
                    <a:pt x="64" y="517"/>
                  </a:cubicBezTo>
                  <a:cubicBezTo>
                    <a:pt x="63" y="509"/>
                    <a:pt x="17" y="496"/>
                    <a:pt x="19" y="443"/>
                  </a:cubicBezTo>
                  <a:cubicBezTo>
                    <a:pt x="19" y="440"/>
                    <a:pt x="0" y="380"/>
                    <a:pt x="23" y="368"/>
                  </a:cubicBezTo>
                  <a:cubicBezTo>
                    <a:pt x="23" y="368"/>
                    <a:pt x="22" y="307"/>
                    <a:pt x="42" y="306"/>
                  </a:cubicBezTo>
                  <a:cubicBezTo>
                    <a:pt x="42" y="306"/>
                    <a:pt x="53" y="193"/>
                    <a:pt x="98" y="182"/>
                  </a:cubicBezTo>
                  <a:cubicBezTo>
                    <a:pt x="98" y="182"/>
                    <a:pt x="90" y="129"/>
                    <a:pt x="150" y="121"/>
                  </a:cubicBezTo>
                  <a:cubicBezTo>
                    <a:pt x="150" y="121"/>
                    <a:pt x="149" y="59"/>
                    <a:pt x="270" y="57"/>
                  </a:cubicBezTo>
                  <a:cubicBezTo>
                    <a:pt x="270" y="57"/>
                    <a:pt x="324" y="6"/>
                    <a:pt x="393" y="31"/>
                  </a:cubicBezTo>
                  <a:cubicBezTo>
                    <a:pt x="393" y="31"/>
                    <a:pt x="406" y="13"/>
                    <a:pt x="433" y="21"/>
                  </a:cubicBezTo>
                  <a:cubicBezTo>
                    <a:pt x="433" y="21"/>
                    <a:pt x="463" y="0"/>
                    <a:pt x="524" y="33"/>
                  </a:cubicBezTo>
                  <a:cubicBezTo>
                    <a:pt x="524" y="33"/>
                    <a:pt x="589" y="15"/>
                    <a:pt x="611" y="50"/>
                  </a:cubicBezTo>
                  <a:cubicBezTo>
                    <a:pt x="611" y="50"/>
                    <a:pt x="679" y="29"/>
                    <a:pt x="751" y="101"/>
                  </a:cubicBezTo>
                  <a:cubicBezTo>
                    <a:pt x="751" y="101"/>
                    <a:pt x="821" y="97"/>
                    <a:pt x="841" y="160"/>
                  </a:cubicBezTo>
                  <a:cubicBezTo>
                    <a:pt x="841" y="160"/>
                    <a:pt x="923" y="168"/>
                    <a:pt x="971" y="270"/>
                  </a:cubicBezTo>
                  <a:cubicBezTo>
                    <a:pt x="971" y="270"/>
                    <a:pt x="999" y="284"/>
                    <a:pt x="1008" y="330"/>
                  </a:cubicBezTo>
                  <a:cubicBezTo>
                    <a:pt x="1008" y="330"/>
                    <a:pt x="1044" y="349"/>
                    <a:pt x="1042" y="409"/>
                  </a:cubicBezTo>
                  <a:cubicBezTo>
                    <a:pt x="1042" y="409"/>
                    <a:pt x="1080" y="421"/>
                    <a:pt x="1072" y="518"/>
                  </a:cubicBezTo>
                  <a:cubicBezTo>
                    <a:pt x="1072" y="518"/>
                    <a:pt x="1092" y="536"/>
                    <a:pt x="1086" y="583"/>
                  </a:cubicBezTo>
                  <a:cubicBezTo>
                    <a:pt x="1079" y="631"/>
                    <a:pt x="1090" y="650"/>
                    <a:pt x="1039" y="645"/>
                  </a:cubicBezTo>
                  <a:cubicBezTo>
                    <a:pt x="1039" y="645"/>
                    <a:pt x="1085" y="660"/>
                    <a:pt x="1047" y="706"/>
                  </a:cubicBezTo>
                  <a:cubicBezTo>
                    <a:pt x="1047" y="706"/>
                    <a:pt x="1037" y="746"/>
                    <a:pt x="989" y="703"/>
                  </a:cubicBezTo>
                  <a:cubicBezTo>
                    <a:pt x="989" y="703"/>
                    <a:pt x="1006" y="749"/>
                    <a:pt x="948" y="746"/>
                  </a:cubicBezTo>
                  <a:cubicBezTo>
                    <a:pt x="948" y="746"/>
                    <a:pt x="906" y="744"/>
                    <a:pt x="906" y="716"/>
                  </a:cubicBezTo>
                  <a:cubicBezTo>
                    <a:pt x="906" y="716"/>
                    <a:pt x="905" y="771"/>
                    <a:pt x="854" y="748"/>
                  </a:cubicBezTo>
                  <a:cubicBezTo>
                    <a:pt x="854" y="748"/>
                    <a:pt x="803" y="725"/>
                    <a:pt x="804" y="713"/>
                  </a:cubicBezTo>
                  <a:cubicBezTo>
                    <a:pt x="804" y="713"/>
                    <a:pt x="823" y="778"/>
                    <a:pt x="711" y="732"/>
                  </a:cubicBezTo>
                  <a:cubicBezTo>
                    <a:pt x="711" y="732"/>
                    <a:pt x="679" y="764"/>
                    <a:pt x="653" y="760"/>
                  </a:cubicBezTo>
                  <a:cubicBezTo>
                    <a:pt x="627" y="756"/>
                    <a:pt x="593" y="747"/>
                    <a:pt x="594" y="727"/>
                  </a:cubicBezTo>
                  <a:cubicBezTo>
                    <a:pt x="594" y="727"/>
                    <a:pt x="575" y="756"/>
                    <a:pt x="532" y="755"/>
                  </a:cubicBezTo>
                  <a:cubicBezTo>
                    <a:pt x="489" y="753"/>
                    <a:pt x="475" y="755"/>
                    <a:pt x="475" y="755"/>
                  </a:cubicBezTo>
                  <a:cubicBezTo>
                    <a:pt x="475" y="755"/>
                    <a:pt x="432" y="779"/>
                    <a:pt x="418" y="772"/>
                  </a:cubicBezTo>
                  <a:cubicBezTo>
                    <a:pt x="404" y="764"/>
                    <a:pt x="360" y="763"/>
                    <a:pt x="392" y="733"/>
                  </a:cubicBezTo>
                  <a:cubicBezTo>
                    <a:pt x="392" y="733"/>
                    <a:pt x="352" y="775"/>
                    <a:pt x="307" y="713"/>
                  </a:cubicBezTo>
                  <a:cubicBezTo>
                    <a:pt x="307" y="713"/>
                    <a:pt x="277" y="672"/>
                    <a:pt x="311" y="661"/>
                  </a:cubicBezTo>
                  <a:cubicBezTo>
                    <a:pt x="311" y="661"/>
                    <a:pt x="260" y="644"/>
                    <a:pt x="270" y="580"/>
                  </a:cubicBezTo>
                  <a:cubicBezTo>
                    <a:pt x="270" y="580"/>
                    <a:pt x="265" y="611"/>
                    <a:pt x="257" y="608"/>
                  </a:cubicBezTo>
                  <a:cubicBezTo>
                    <a:pt x="257" y="608"/>
                    <a:pt x="199" y="596"/>
                    <a:pt x="190" y="588"/>
                  </a:cubicBezTo>
                  <a:cubicBezTo>
                    <a:pt x="181" y="579"/>
                    <a:pt x="128" y="600"/>
                    <a:pt x="97" y="547"/>
                  </a:cubicBezTo>
                  <a:cubicBezTo>
                    <a:pt x="89" y="541"/>
                    <a:pt x="80" y="535"/>
                    <a:pt x="73" y="528"/>
                  </a:cubicBezTo>
                  <a:cubicBezTo>
                    <a:pt x="59" y="515"/>
                    <a:pt x="63" y="495"/>
                    <a:pt x="59" y="478"/>
                  </a:cubicBezTo>
                  <a:cubicBezTo>
                    <a:pt x="57" y="462"/>
                    <a:pt x="54" y="446"/>
                    <a:pt x="54" y="430"/>
                  </a:cubicBezTo>
                  <a:cubicBezTo>
                    <a:pt x="54" y="414"/>
                    <a:pt x="59" y="400"/>
                    <a:pt x="66" y="386"/>
                  </a:cubicBezTo>
                  <a:cubicBezTo>
                    <a:pt x="72" y="372"/>
                    <a:pt x="71" y="355"/>
                    <a:pt x="74" y="340"/>
                  </a:cubicBezTo>
                  <a:cubicBezTo>
                    <a:pt x="77" y="321"/>
                    <a:pt x="82" y="304"/>
                    <a:pt x="90" y="286"/>
                  </a:cubicBezTo>
                  <a:cubicBezTo>
                    <a:pt x="97" y="270"/>
                    <a:pt x="106" y="249"/>
                    <a:pt x="117" y="236"/>
                  </a:cubicBezTo>
                  <a:cubicBezTo>
                    <a:pt x="120" y="242"/>
                    <a:pt x="123" y="248"/>
                    <a:pt x="128" y="252"/>
                  </a:cubicBezTo>
                  <a:cubicBezTo>
                    <a:pt x="135" y="257"/>
                    <a:pt x="143" y="257"/>
                    <a:pt x="144" y="266"/>
                  </a:cubicBezTo>
                  <a:cubicBezTo>
                    <a:pt x="145" y="274"/>
                    <a:pt x="138" y="277"/>
                    <a:pt x="134" y="282"/>
                  </a:cubicBezTo>
                  <a:cubicBezTo>
                    <a:pt x="130" y="287"/>
                    <a:pt x="127" y="292"/>
                    <a:pt x="126" y="299"/>
                  </a:cubicBezTo>
                  <a:cubicBezTo>
                    <a:pt x="122" y="313"/>
                    <a:pt x="120" y="329"/>
                    <a:pt x="121" y="343"/>
                  </a:cubicBezTo>
                  <a:cubicBezTo>
                    <a:pt x="122" y="352"/>
                    <a:pt x="122" y="356"/>
                    <a:pt x="130" y="359"/>
                  </a:cubicBezTo>
                  <a:cubicBezTo>
                    <a:pt x="137" y="361"/>
                    <a:pt x="148" y="360"/>
                    <a:pt x="156" y="360"/>
                  </a:cubicBezTo>
                  <a:cubicBezTo>
                    <a:pt x="167" y="360"/>
                    <a:pt x="176" y="356"/>
                    <a:pt x="183" y="347"/>
                  </a:cubicBezTo>
                  <a:cubicBezTo>
                    <a:pt x="185" y="344"/>
                    <a:pt x="186" y="338"/>
                    <a:pt x="189" y="335"/>
                  </a:cubicBezTo>
                  <a:cubicBezTo>
                    <a:pt x="194" y="330"/>
                    <a:pt x="213" y="328"/>
                    <a:pt x="208" y="319"/>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486" name="Freeform 35"/>
            <p:cNvSpPr>
              <a:spLocks/>
            </p:cNvSpPr>
            <p:nvPr/>
          </p:nvSpPr>
          <p:spPr bwMode="auto">
            <a:xfrm>
              <a:off x="5254625" y="2052638"/>
              <a:ext cx="611188" cy="436563"/>
            </a:xfrm>
            <a:custGeom>
              <a:avLst/>
              <a:gdLst>
                <a:gd name="T0" fmla="*/ 65 w 1092"/>
                <a:gd name="T1" fmla="*/ 518 h 779"/>
                <a:gd name="T2" fmla="*/ 64 w 1092"/>
                <a:gd name="T3" fmla="*/ 517 h 779"/>
                <a:gd name="T4" fmla="*/ 19 w 1092"/>
                <a:gd name="T5" fmla="*/ 443 h 779"/>
                <a:gd name="T6" fmla="*/ 23 w 1092"/>
                <a:gd name="T7" fmla="*/ 368 h 779"/>
                <a:gd name="T8" fmla="*/ 42 w 1092"/>
                <a:gd name="T9" fmla="*/ 306 h 779"/>
                <a:gd name="T10" fmla="*/ 98 w 1092"/>
                <a:gd name="T11" fmla="*/ 182 h 779"/>
                <a:gd name="T12" fmla="*/ 150 w 1092"/>
                <a:gd name="T13" fmla="*/ 121 h 779"/>
                <a:gd name="T14" fmla="*/ 270 w 1092"/>
                <a:gd name="T15" fmla="*/ 57 h 779"/>
                <a:gd name="T16" fmla="*/ 393 w 1092"/>
                <a:gd name="T17" fmla="*/ 31 h 779"/>
                <a:gd name="T18" fmla="*/ 433 w 1092"/>
                <a:gd name="T19" fmla="*/ 21 h 779"/>
                <a:gd name="T20" fmla="*/ 524 w 1092"/>
                <a:gd name="T21" fmla="*/ 33 h 779"/>
                <a:gd name="T22" fmla="*/ 611 w 1092"/>
                <a:gd name="T23" fmla="*/ 50 h 779"/>
                <a:gd name="T24" fmla="*/ 751 w 1092"/>
                <a:gd name="T25" fmla="*/ 101 h 779"/>
                <a:gd name="T26" fmla="*/ 841 w 1092"/>
                <a:gd name="T27" fmla="*/ 160 h 779"/>
                <a:gd name="T28" fmla="*/ 971 w 1092"/>
                <a:gd name="T29" fmla="*/ 270 h 779"/>
                <a:gd name="T30" fmla="*/ 1008 w 1092"/>
                <a:gd name="T31" fmla="*/ 330 h 779"/>
                <a:gd name="T32" fmla="*/ 1042 w 1092"/>
                <a:gd name="T33" fmla="*/ 409 h 779"/>
                <a:gd name="T34" fmla="*/ 1072 w 1092"/>
                <a:gd name="T35" fmla="*/ 518 h 779"/>
                <a:gd name="T36" fmla="*/ 1086 w 1092"/>
                <a:gd name="T37" fmla="*/ 583 h 779"/>
                <a:gd name="T38" fmla="*/ 1039 w 1092"/>
                <a:gd name="T39" fmla="*/ 645 h 779"/>
                <a:gd name="T40" fmla="*/ 1047 w 1092"/>
                <a:gd name="T41" fmla="*/ 706 h 779"/>
                <a:gd name="T42" fmla="*/ 989 w 1092"/>
                <a:gd name="T43" fmla="*/ 703 h 779"/>
                <a:gd name="T44" fmla="*/ 948 w 1092"/>
                <a:gd name="T45" fmla="*/ 746 h 779"/>
                <a:gd name="T46" fmla="*/ 906 w 1092"/>
                <a:gd name="T47" fmla="*/ 716 h 779"/>
                <a:gd name="T48" fmla="*/ 854 w 1092"/>
                <a:gd name="T49" fmla="*/ 748 h 779"/>
                <a:gd name="T50" fmla="*/ 804 w 1092"/>
                <a:gd name="T51" fmla="*/ 713 h 779"/>
                <a:gd name="T52" fmla="*/ 711 w 1092"/>
                <a:gd name="T53" fmla="*/ 732 h 779"/>
                <a:gd name="T54" fmla="*/ 653 w 1092"/>
                <a:gd name="T55" fmla="*/ 760 h 779"/>
                <a:gd name="T56" fmla="*/ 594 w 1092"/>
                <a:gd name="T57" fmla="*/ 727 h 779"/>
                <a:gd name="T58" fmla="*/ 532 w 1092"/>
                <a:gd name="T59" fmla="*/ 755 h 779"/>
                <a:gd name="T60" fmla="*/ 475 w 1092"/>
                <a:gd name="T61" fmla="*/ 755 h 779"/>
                <a:gd name="T62" fmla="*/ 418 w 1092"/>
                <a:gd name="T63" fmla="*/ 772 h 779"/>
                <a:gd name="T64" fmla="*/ 392 w 1092"/>
                <a:gd name="T65" fmla="*/ 733 h 779"/>
                <a:gd name="T66" fmla="*/ 307 w 1092"/>
                <a:gd name="T67" fmla="*/ 713 h 779"/>
                <a:gd name="T68" fmla="*/ 311 w 1092"/>
                <a:gd name="T69" fmla="*/ 661 h 779"/>
                <a:gd name="T70" fmla="*/ 270 w 1092"/>
                <a:gd name="T71" fmla="*/ 580 h 779"/>
                <a:gd name="T72" fmla="*/ 257 w 1092"/>
                <a:gd name="T73" fmla="*/ 608 h 779"/>
                <a:gd name="T74" fmla="*/ 190 w 1092"/>
                <a:gd name="T75" fmla="*/ 588 h 779"/>
                <a:gd name="T76" fmla="*/ 97 w 1092"/>
                <a:gd name="T77" fmla="*/ 547 h 779"/>
                <a:gd name="T78" fmla="*/ 73 w 1092"/>
                <a:gd name="T79" fmla="*/ 528 h 779"/>
                <a:gd name="T80" fmla="*/ 59 w 1092"/>
                <a:gd name="T81" fmla="*/ 478 h 779"/>
                <a:gd name="T82" fmla="*/ 54 w 1092"/>
                <a:gd name="T83" fmla="*/ 430 h 779"/>
                <a:gd name="T84" fmla="*/ 66 w 1092"/>
                <a:gd name="T85" fmla="*/ 386 h 779"/>
                <a:gd name="T86" fmla="*/ 74 w 1092"/>
                <a:gd name="T87" fmla="*/ 340 h 779"/>
                <a:gd name="T88" fmla="*/ 90 w 1092"/>
                <a:gd name="T89" fmla="*/ 286 h 779"/>
                <a:gd name="T90" fmla="*/ 117 w 1092"/>
                <a:gd name="T91" fmla="*/ 236 h 779"/>
                <a:gd name="T92" fmla="*/ 128 w 1092"/>
                <a:gd name="T93" fmla="*/ 252 h 779"/>
                <a:gd name="T94" fmla="*/ 144 w 1092"/>
                <a:gd name="T95" fmla="*/ 266 h 779"/>
                <a:gd name="T96" fmla="*/ 134 w 1092"/>
                <a:gd name="T97" fmla="*/ 282 h 779"/>
                <a:gd name="T98" fmla="*/ 126 w 1092"/>
                <a:gd name="T99" fmla="*/ 299 h 779"/>
                <a:gd name="T100" fmla="*/ 121 w 1092"/>
                <a:gd name="T101" fmla="*/ 343 h 779"/>
                <a:gd name="T102" fmla="*/ 130 w 1092"/>
                <a:gd name="T103" fmla="*/ 359 h 779"/>
                <a:gd name="T104" fmla="*/ 156 w 1092"/>
                <a:gd name="T105" fmla="*/ 360 h 779"/>
                <a:gd name="T106" fmla="*/ 183 w 1092"/>
                <a:gd name="T107" fmla="*/ 347 h 779"/>
                <a:gd name="T108" fmla="*/ 189 w 1092"/>
                <a:gd name="T109" fmla="*/ 335 h 779"/>
                <a:gd name="T110" fmla="*/ 208 w 1092"/>
                <a:gd name="T111" fmla="*/ 31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2" h="779">
                  <a:moveTo>
                    <a:pt x="65" y="518"/>
                  </a:moveTo>
                  <a:cubicBezTo>
                    <a:pt x="64" y="518"/>
                    <a:pt x="64" y="518"/>
                    <a:pt x="64" y="517"/>
                  </a:cubicBezTo>
                  <a:cubicBezTo>
                    <a:pt x="63" y="509"/>
                    <a:pt x="17" y="496"/>
                    <a:pt x="19" y="443"/>
                  </a:cubicBezTo>
                  <a:cubicBezTo>
                    <a:pt x="19" y="440"/>
                    <a:pt x="0" y="380"/>
                    <a:pt x="23" y="368"/>
                  </a:cubicBezTo>
                  <a:cubicBezTo>
                    <a:pt x="23" y="368"/>
                    <a:pt x="22" y="307"/>
                    <a:pt x="42" y="306"/>
                  </a:cubicBezTo>
                  <a:cubicBezTo>
                    <a:pt x="42" y="306"/>
                    <a:pt x="53" y="193"/>
                    <a:pt x="98" y="182"/>
                  </a:cubicBezTo>
                  <a:cubicBezTo>
                    <a:pt x="98" y="182"/>
                    <a:pt x="90" y="129"/>
                    <a:pt x="150" y="121"/>
                  </a:cubicBezTo>
                  <a:cubicBezTo>
                    <a:pt x="150" y="121"/>
                    <a:pt x="149" y="59"/>
                    <a:pt x="270" y="57"/>
                  </a:cubicBezTo>
                  <a:cubicBezTo>
                    <a:pt x="270" y="57"/>
                    <a:pt x="324" y="6"/>
                    <a:pt x="393" y="31"/>
                  </a:cubicBezTo>
                  <a:cubicBezTo>
                    <a:pt x="393" y="31"/>
                    <a:pt x="406" y="13"/>
                    <a:pt x="433" y="21"/>
                  </a:cubicBezTo>
                  <a:cubicBezTo>
                    <a:pt x="433" y="21"/>
                    <a:pt x="463" y="0"/>
                    <a:pt x="524" y="33"/>
                  </a:cubicBezTo>
                  <a:cubicBezTo>
                    <a:pt x="524" y="33"/>
                    <a:pt x="589" y="15"/>
                    <a:pt x="611" y="50"/>
                  </a:cubicBezTo>
                  <a:cubicBezTo>
                    <a:pt x="611" y="50"/>
                    <a:pt x="679" y="29"/>
                    <a:pt x="751" y="101"/>
                  </a:cubicBezTo>
                  <a:cubicBezTo>
                    <a:pt x="751" y="101"/>
                    <a:pt x="821" y="97"/>
                    <a:pt x="841" y="160"/>
                  </a:cubicBezTo>
                  <a:cubicBezTo>
                    <a:pt x="841" y="160"/>
                    <a:pt x="923" y="168"/>
                    <a:pt x="971" y="270"/>
                  </a:cubicBezTo>
                  <a:cubicBezTo>
                    <a:pt x="971" y="270"/>
                    <a:pt x="999" y="284"/>
                    <a:pt x="1008" y="330"/>
                  </a:cubicBezTo>
                  <a:cubicBezTo>
                    <a:pt x="1008" y="330"/>
                    <a:pt x="1044" y="349"/>
                    <a:pt x="1042" y="409"/>
                  </a:cubicBezTo>
                  <a:cubicBezTo>
                    <a:pt x="1042" y="409"/>
                    <a:pt x="1080" y="421"/>
                    <a:pt x="1072" y="518"/>
                  </a:cubicBezTo>
                  <a:cubicBezTo>
                    <a:pt x="1072" y="518"/>
                    <a:pt x="1092" y="536"/>
                    <a:pt x="1086" y="583"/>
                  </a:cubicBezTo>
                  <a:cubicBezTo>
                    <a:pt x="1079" y="631"/>
                    <a:pt x="1090" y="650"/>
                    <a:pt x="1039" y="645"/>
                  </a:cubicBezTo>
                  <a:cubicBezTo>
                    <a:pt x="1039" y="645"/>
                    <a:pt x="1085" y="660"/>
                    <a:pt x="1047" y="706"/>
                  </a:cubicBezTo>
                  <a:cubicBezTo>
                    <a:pt x="1047" y="706"/>
                    <a:pt x="1037" y="746"/>
                    <a:pt x="989" y="703"/>
                  </a:cubicBezTo>
                  <a:cubicBezTo>
                    <a:pt x="989" y="703"/>
                    <a:pt x="1006" y="749"/>
                    <a:pt x="948" y="746"/>
                  </a:cubicBezTo>
                  <a:cubicBezTo>
                    <a:pt x="948" y="746"/>
                    <a:pt x="906" y="744"/>
                    <a:pt x="906" y="716"/>
                  </a:cubicBezTo>
                  <a:cubicBezTo>
                    <a:pt x="906" y="716"/>
                    <a:pt x="905" y="771"/>
                    <a:pt x="854" y="748"/>
                  </a:cubicBezTo>
                  <a:cubicBezTo>
                    <a:pt x="854" y="748"/>
                    <a:pt x="803" y="725"/>
                    <a:pt x="804" y="713"/>
                  </a:cubicBezTo>
                  <a:cubicBezTo>
                    <a:pt x="804" y="713"/>
                    <a:pt x="823" y="778"/>
                    <a:pt x="711" y="732"/>
                  </a:cubicBezTo>
                  <a:cubicBezTo>
                    <a:pt x="711" y="732"/>
                    <a:pt x="679" y="764"/>
                    <a:pt x="653" y="760"/>
                  </a:cubicBezTo>
                  <a:cubicBezTo>
                    <a:pt x="627" y="756"/>
                    <a:pt x="593" y="747"/>
                    <a:pt x="594" y="727"/>
                  </a:cubicBezTo>
                  <a:cubicBezTo>
                    <a:pt x="594" y="727"/>
                    <a:pt x="575" y="756"/>
                    <a:pt x="532" y="755"/>
                  </a:cubicBezTo>
                  <a:cubicBezTo>
                    <a:pt x="489" y="753"/>
                    <a:pt x="475" y="755"/>
                    <a:pt x="475" y="755"/>
                  </a:cubicBezTo>
                  <a:cubicBezTo>
                    <a:pt x="475" y="755"/>
                    <a:pt x="432" y="779"/>
                    <a:pt x="418" y="772"/>
                  </a:cubicBezTo>
                  <a:cubicBezTo>
                    <a:pt x="404" y="764"/>
                    <a:pt x="360" y="763"/>
                    <a:pt x="392" y="733"/>
                  </a:cubicBezTo>
                  <a:cubicBezTo>
                    <a:pt x="392" y="733"/>
                    <a:pt x="352" y="775"/>
                    <a:pt x="307" y="713"/>
                  </a:cubicBezTo>
                  <a:cubicBezTo>
                    <a:pt x="307" y="713"/>
                    <a:pt x="277" y="672"/>
                    <a:pt x="311" y="661"/>
                  </a:cubicBezTo>
                  <a:cubicBezTo>
                    <a:pt x="311" y="661"/>
                    <a:pt x="260" y="644"/>
                    <a:pt x="270" y="580"/>
                  </a:cubicBezTo>
                  <a:cubicBezTo>
                    <a:pt x="270" y="580"/>
                    <a:pt x="265" y="611"/>
                    <a:pt x="257" y="608"/>
                  </a:cubicBezTo>
                  <a:cubicBezTo>
                    <a:pt x="257" y="608"/>
                    <a:pt x="199" y="596"/>
                    <a:pt x="190" y="588"/>
                  </a:cubicBezTo>
                  <a:cubicBezTo>
                    <a:pt x="181" y="579"/>
                    <a:pt x="128" y="600"/>
                    <a:pt x="97" y="547"/>
                  </a:cubicBezTo>
                  <a:cubicBezTo>
                    <a:pt x="89" y="541"/>
                    <a:pt x="80" y="535"/>
                    <a:pt x="73" y="528"/>
                  </a:cubicBezTo>
                  <a:cubicBezTo>
                    <a:pt x="59" y="515"/>
                    <a:pt x="63" y="495"/>
                    <a:pt x="59" y="478"/>
                  </a:cubicBezTo>
                  <a:cubicBezTo>
                    <a:pt x="57" y="462"/>
                    <a:pt x="54" y="446"/>
                    <a:pt x="54" y="430"/>
                  </a:cubicBezTo>
                  <a:cubicBezTo>
                    <a:pt x="54" y="414"/>
                    <a:pt x="59" y="400"/>
                    <a:pt x="66" y="386"/>
                  </a:cubicBezTo>
                  <a:cubicBezTo>
                    <a:pt x="72" y="372"/>
                    <a:pt x="71" y="355"/>
                    <a:pt x="74" y="340"/>
                  </a:cubicBezTo>
                  <a:cubicBezTo>
                    <a:pt x="77" y="321"/>
                    <a:pt x="82" y="304"/>
                    <a:pt x="90" y="286"/>
                  </a:cubicBezTo>
                  <a:cubicBezTo>
                    <a:pt x="97" y="270"/>
                    <a:pt x="106" y="249"/>
                    <a:pt x="117" y="236"/>
                  </a:cubicBezTo>
                  <a:cubicBezTo>
                    <a:pt x="120" y="242"/>
                    <a:pt x="123" y="248"/>
                    <a:pt x="128" y="252"/>
                  </a:cubicBezTo>
                  <a:cubicBezTo>
                    <a:pt x="135" y="257"/>
                    <a:pt x="143" y="257"/>
                    <a:pt x="144" y="266"/>
                  </a:cubicBezTo>
                  <a:cubicBezTo>
                    <a:pt x="145" y="274"/>
                    <a:pt x="138" y="277"/>
                    <a:pt x="134" y="282"/>
                  </a:cubicBezTo>
                  <a:cubicBezTo>
                    <a:pt x="130" y="287"/>
                    <a:pt x="127" y="292"/>
                    <a:pt x="126" y="299"/>
                  </a:cubicBezTo>
                  <a:cubicBezTo>
                    <a:pt x="122" y="313"/>
                    <a:pt x="120" y="329"/>
                    <a:pt x="121" y="343"/>
                  </a:cubicBezTo>
                  <a:cubicBezTo>
                    <a:pt x="122" y="352"/>
                    <a:pt x="122" y="356"/>
                    <a:pt x="130" y="359"/>
                  </a:cubicBezTo>
                  <a:cubicBezTo>
                    <a:pt x="137" y="361"/>
                    <a:pt x="148" y="360"/>
                    <a:pt x="156" y="360"/>
                  </a:cubicBezTo>
                  <a:cubicBezTo>
                    <a:pt x="167" y="360"/>
                    <a:pt x="176" y="356"/>
                    <a:pt x="183" y="347"/>
                  </a:cubicBezTo>
                  <a:cubicBezTo>
                    <a:pt x="185" y="344"/>
                    <a:pt x="186" y="338"/>
                    <a:pt x="189" y="335"/>
                  </a:cubicBezTo>
                  <a:cubicBezTo>
                    <a:pt x="194" y="330"/>
                    <a:pt x="213" y="328"/>
                    <a:pt x="208" y="319"/>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488" name="Freeform 36"/>
            <p:cNvSpPr>
              <a:spLocks/>
            </p:cNvSpPr>
            <p:nvPr/>
          </p:nvSpPr>
          <p:spPr bwMode="auto">
            <a:xfrm>
              <a:off x="5303838" y="2282826"/>
              <a:ext cx="11112" cy="44450"/>
            </a:xfrm>
            <a:custGeom>
              <a:avLst/>
              <a:gdLst>
                <a:gd name="T0" fmla="*/ 0 w 19"/>
                <a:gd name="T1" fmla="*/ 0 h 79"/>
                <a:gd name="T2" fmla="*/ 19 w 19"/>
                <a:gd name="T3" fmla="*/ 79 h 79"/>
              </a:gdLst>
              <a:ahLst/>
              <a:cxnLst>
                <a:cxn ang="0">
                  <a:pos x="T0" y="T1"/>
                </a:cxn>
                <a:cxn ang="0">
                  <a:pos x="T2" y="T3"/>
                </a:cxn>
              </a:cxnLst>
              <a:rect l="0" t="0" r="r" b="b"/>
              <a:pathLst>
                <a:path w="19" h="79">
                  <a:moveTo>
                    <a:pt x="0" y="0"/>
                  </a:moveTo>
                  <a:cubicBezTo>
                    <a:pt x="6" y="27"/>
                    <a:pt x="8" y="55"/>
                    <a:pt x="19" y="79"/>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489" name="Freeform 37"/>
            <p:cNvSpPr>
              <a:spLocks/>
            </p:cNvSpPr>
            <p:nvPr/>
          </p:nvSpPr>
          <p:spPr bwMode="auto">
            <a:xfrm>
              <a:off x="5303838" y="2282826"/>
              <a:ext cx="11112" cy="44450"/>
            </a:xfrm>
            <a:custGeom>
              <a:avLst/>
              <a:gdLst>
                <a:gd name="T0" fmla="*/ 0 w 19"/>
                <a:gd name="T1" fmla="*/ 0 h 79"/>
                <a:gd name="T2" fmla="*/ 19 w 19"/>
                <a:gd name="T3" fmla="*/ 79 h 79"/>
              </a:gdLst>
              <a:ahLst/>
              <a:cxnLst>
                <a:cxn ang="0">
                  <a:pos x="T0" y="T1"/>
                </a:cxn>
                <a:cxn ang="0">
                  <a:pos x="T2" y="T3"/>
                </a:cxn>
              </a:cxnLst>
              <a:rect l="0" t="0" r="r" b="b"/>
              <a:pathLst>
                <a:path w="19" h="79">
                  <a:moveTo>
                    <a:pt x="0" y="0"/>
                  </a:moveTo>
                  <a:cubicBezTo>
                    <a:pt x="6" y="27"/>
                    <a:pt x="8" y="55"/>
                    <a:pt x="19" y="79"/>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490" name="Freeform 38"/>
            <p:cNvSpPr>
              <a:spLocks/>
            </p:cNvSpPr>
            <p:nvPr/>
          </p:nvSpPr>
          <p:spPr bwMode="auto">
            <a:xfrm>
              <a:off x="5295900" y="2260601"/>
              <a:ext cx="9525" cy="6350"/>
            </a:xfrm>
            <a:custGeom>
              <a:avLst/>
              <a:gdLst>
                <a:gd name="T0" fmla="*/ 0 w 19"/>
                <a:gd name="T1" fmla="*/ 0 h 12"/>
                <a:gd name="T2" fmla="*/ 19 w 19"/>
                <a:gd name="T3" fmla="*/ 12 h 12"/>
              </a:gdLst>
              <a:ahLst/>
              <a:cxnLst>
                <a:cxn ang="0">
                  <a:pos x="T0" y="T1"/>
                </a:cxn>
                <a:cxn ang="0">
                  <a:pos x="T2" y="T3"/>
                </a:cxn>
              </a:cxnLst>
              <a:rect l="0" t="0" r="r" b="b"/>
              <a:pathLst>
                <a:path w="19" h="12">
                  <a:moveTo>
                    <a:pt x="0" y="0"/>
                  </a:moveTo>
                  <a:cubicBezTo>
                    <a:pt x="6" y="6"/>
                    <a:pt x="14" y="7"/>
                    <a:pt x="19" y="12"/>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492" name="Freeform 39"/>
            <p:cNvSpPr>
              <a:spLocks/>
            </p:cNvSpPr>
            <p:nvPr/>
          </p:nvSpPr>
          <p:spPr bwMode="auto">
            <a:xfrm>
              <a:off x="5295900" y="2260601"/>
              <a:ext cx="9525" cy="6350"/>
            </a:xfrm>
            <a:custGeom>
              <a:avLst/>
              <a:gdLst>
                <a:gd name="T0" fmla="*/ 0 w 19"/>
                <a:gd name="T1" fmla="*/ 0 h 12"/>
                <a:gd name="T2" fmla="*/ 19 w 19"/>
                <a:gd name="T3" fmla="*/ 12 h 12"/>
              </a:gdLst>
              <a:ahLst/>
              <a:cxnLst>
                <a:cxn ang="0">
                  <a:pos x="T0" y="T1"/>
                </a:cxn>
                <a:cxn ang="0">
                  <a:pos x="T2" y="T3"/>
                </a:cxn>
              </a:cxnLst>
              <a:rect l="0" t="0" r="r" b="b"/>
              <a:pathLst>
                <a:path w="19" h="12">
                  <a:moveTo>
                    <a:pt x="0" y="0"/>
                  </a:moveTo>
                  <a:cubicBezTo>
                    <a:pt x="6" y="6"/>
                    <a:pt x="14" y="7"/>
                    <a:pt x="19" y="12"/>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493" name="Freeform 40"/>
            <p:cNvSpPr>
              <a:spLocks/>
            </p:cNvSpPr>
            <p:nvPr/>
          </p:nvSpPr>
          <p:spPr bwMode="auto">
            <a:xfrm>
              <a:off x="5280025" y="2241551"/>
              <a:ext cx="14288" cy="7937"/>
            </a:xfrm>
            <a:custGeom>
              <a:avLst/>
              <a:gdLst>
                <a:gd name="T0" fmla="*/ 27 w 27"/>
                <a:gd name="T1" fmla="*/ 16 h 16"/>
                <a:gd name="T2" fmla="*/ 0 w 27"/>
                <a:gd name="T3" fmla="*/ 0 h 16"/>
              </a:gdLst>
              <a:ahLst/>
              <a:cxnLst>
                <a:cxn ang="0">
                  <a:pos x="T0" y="T1"/>
                </a:cxn>
                <a:cxn ang="0">
                  <a:pos x="T2" y="T3"/>
                </a:cxn>
              </a:cxnLst>
              <a:rect l="0" t="0" r="r" b="b"/>
              <a:pathLst>
                <a:path w="27" h="16">
                  <a:moveTo>
                    <a:pt x="27" y="16"/>
                  </a:moveTo>
                  <a:cubicBezTo>
                    <a:pt x="15" y="14"/>
                    <a:pt x="8" y="8"/>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494" name="Freeform 41"/>
            <p:cNvSpPr>
              <a:spLocks/>
            </p:cNvSpPr>
            <p:nvPr/>
          </p:nvSpPr>
          <p:spPr bwMode="auto">
            <a:xfrm>
              <a:off x="5280025" y="2241551"/>
              <a:ext cx="14288" cy="7937"/>
            </a:xfrm>
            <a:custGeom>
              <a:avLst/>
              <a:gdLst>
                <a:gd name="T0" fmla="*/ 27 w 27"/>
                <a:gd name="T1" fmla="*/ 16 h 16"/>
                <a:gd name="T2" fmla="*/ 0 w 27"/>
                <a:gd name="T3" fmla="*/ 0 h 16"/>
              </a:gdLst>
              <a:ahLst/>
              <a:cxnLst>
                <a:cxn ang="0">
                  <a:pos x="T0" y="T1"/>
                </a:cxn>
                <a:cxn ang="0">
                  <a:pos x="T2" y="T3"/>
                </a:cxn>
              </a:cxnLst>
              <a:rect l="0" t="0" r="r" b="b"/>
              <a:pathLst>
                <a:path w="27" h="16">
                  <a:moveTo>
                    <a:pt x="27" y="16"/>
                  </a:moveTo>
                  <a:cubicBezTo>
                    <a:pt x="15" y="14"/>
                    <a:pt x="8" y="8"/>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495" name="Freeform 42"/>
            <p:cNvSpPr>
              <a:spLocks/>
            </p:cNvSpPr>
            <p:nvPr/>
          </p:nvSpPr>
          <p:spPr bwMode="auto">
            <a:xfrm>
              <a:off x="5267325" y="2260601"/>
              <a:ext cx="17463" cy="25400"/>
            </a:xfrm>
            <a:custGeom>
              <a:avLst/>
              <a:gdLst>
                <a:gd name="T0" fmla="*/ 31 w 31"/>
                <a:gd name="T1" fmla="*/ 45 h 45"/>
                <a:gd name="T2" fmla="*/ 10 w 31"/>
                <a:gd name="T3" fmla="*/ 25 h 45"/>
                <a:gd name="T4" fmla="*/ 0 w 31"/>
                <a:gd name="T5" fmla="*/ 0 h 45"/>
              </a:gdLst>
              <a:ahLst/>
              <a:cxnLst>
                <a:cxn ang="0">
                  <a:pos x="T0" y="T1"/>
                </a:cxn>
                <a:cxn ang="0">
                  <a:pos x="T2" y="T3"/>
                </a:cxn>
                <a:cxn ang="0">
                  <a:pos x="T4" y="T5"/>
                </a:cxn>
              </a:cxnLst>
              <a:rect l="0" t="0" r="r" b="b"/>
              <a:pathLst>
                <a:path w="31" h="45">
                  <a:moveTo>
                    <a:pt x="31" y="45"/>
                  </a:moveTo>
                  <a:cubicBezTo>
                    <a:pt x="26" y="36"/>
                    <a:pt x="15" y="33"/>
                    <a:pt x="10" y="25"/>
                  </a:cubicBezTo>
                  <a:cubicBezTo>
                    <a:pt x="5" y="18"/>
                    <a:pt x="3" y="8"/>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496" name="Freeform 43"/>
            <p:cNvSpPr>
              <a:spLocks/>
            </p:cNvSpPr>
            <p:nvPr/>
          </p:nvSpPr>
          <p:spPr bwMode="auto">
            <a:xfrm>
              <a:off x="5267325" y="2260601"/>
              <a:ext cx="17463" cy="25400"/>
            </a:xfrm>
            <a:custGeom>
              <a:avLst/>
              <a:gdLst>
                <a:gd name="T0" fmla="*/ 31 w 31"/>
                <a:gd name="T1" fmla="*/ 45 h 45"/>
                <a:gd name="T2" fmla="*/ 10 w 31"/>
                <a:gd name="T3" fmla="*/ 25 h 45"/>
                <a:gd name="T4" fmla="*/ 0 w 31"/>
                <a:gd name="T5" fmla="*/ 0 h 45"/>
              </a:gdLst>
              <a:ahLst/>
              <a:cxnLst>
                <a:cxn ang="0">
                  <a:pos x="T0" y="T1"/>
                </a:cxn>
                <a:cxn ang="0">
                  <a:pos x="T2" y="T3"/>
                </a:cxn>
                <a:cxn ang="0">
                  <a:pos x="T4" y="T5"/>
                </a:cxn>
              </a:cxnLst>
              <a:rect l="0" t="0" r="r" b="b"/>
              <a:pathLst>
                <a:path w="31" h="45">
                  <a:moveTo>
                    <a:pt x="31" y="45"/>
                  </a:moveTo>
                  <a:cubicBezTo>
                    <a:pt x="26" y="36"/>
                    <a:pt x="15" y="33"/>
                    <a:pt x="10" y="25"/>
                  </a:cubicBezTo>
                  <a:cubicBezTo>
                    <a:pt x="5" y="18"/>
                    <a:pt x="3" y="8"/>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497" name="Freeform 44"/>
            <p:cNvSpPr>
              <a:spLocks/>
            </p:cNvSpPr>
            <p:nvPr/>
          </p:nvSpPr>
          <p:spPr bwMode="auto">
            <a:xfrm>
              <a:off x="5314950" y="2251076"/>
              <a:ext cx="136525" cy="44450"/>
            </a:xfrm>
            <a:custGeom>
              <a:avLst/>
              <a:gdLst>
                <a:gd name="T0" fmla="*/ 18 w 245"/>
                <a:gd name="T1" fmla="*/ 0 h 78"/>
                <a:gd name="T2" fmla="*/ 41 w 245"/>
                <a:gd name="T3" fmla="*/ 66 h 78"/>
                <a:gd name="T4" fmla="*/ 57 w 245"/>
                <a:gd name="T5" fmla="*/ 54 h 78"/>
                <a:gd name="T6" fmla="*/ 74 w 245"/>
                <a:gd name="T7" fmla="*/ 43 h 78"/>
                <a:gd name="T8" fmla="*/ 112 w 245"/>
                <a:gd name="T9" fmla="*/ 26 h 78"/>
                <a:gd name="T10" fmla="*/ 151 w 245"/>
                <a:gd name="T11" fmla="*/ 22 h 78"/>
                <a:gd name="T12" fmla="*/ 196 w 245"/>
                <a:gd name="T13" fmla="*/ 28 h 78"/>
                <a:gd name="T14" fmla="*/ 245 w 245"/>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78">
                  <a:moveTo>
                    <a:pt x="18" y="0"/>
                  </a:moveTo>
                  <a:cubicBezTo>
                    <a:pt x="16" y="23"/>
                    <a:pt x="0" y="73"/>
                    <a:pt x="41" y="66"/>
                  </a:cubicBezTo>
                  <a:cubicBezTo>
                    <a:pt x="51" y="65"/>
                    <a:pt x="50" y="59"/>
                    <a:pt x="57" y="54"/>
                  </a:cubicBezTo>
                  <a:cubicBezTo>
                    <a:pt x="62" y="50"/>
                    <a:pt x="68" y="47"/>
                    <a:pt x="74" y="43"/>
                  </a:cubicBezTo>
                  <a:cubicBezTo>
                    <a:pt x="85" y="37"/>
                    <a:pt x="99" y="29"/>
                    <a:pt x="112" y="26"/>
                  </a:cubicBezTo>
                  <a:cubicBezTo>
                    <a:pt x="124" y="23"/>
                    <a:pt x="139" y="22"/>
                    <a:pt x="151" y="22"/>
                  </a:cubicBezTo>
                  <a:cubicBezTo>
                    <a:pt x="168" y="22"/>
                    <a:pt x="181" y="25"/>
                    <a:pt x="196" y="28"/>
                  </a:cubicBezTo>
                  <a:cubicBezTo>
                    <a:pt x="225" y="34"/>
                    <a:pt x="233" y="54"/>
                    <a:pt x="245" y="78"/>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498" name="Freeform 45"/>
            <p:cNvSpPr>
              <a:spLocks/>
            </p:cNvSpPr>
            <p:nvPr/>
          </p:nvSpPr>
          <p:spPr bwMode="auto">
            <a:xfrm>
              <a:off x="5314950" y="2251076"/>
              <a:ext cx="136525" cy="44450"/>
            </a:xfrm>
            <a:custGeom>
              <a:avLst/>
              <a:gdLst>
                <a:gd name="T0" fmla="*/ 18 w 245"/>
                <a:gd name="T1" fmla="*/ 0 h 78"/>
                <a:gd name="T2" fmla="*/ 41 w 245"/>
                <a:gd name="T3" fmla="*/ 66 h 78"/>
                <a:gd name="T4" fmla="*/ 57 w 245"/>
                <a:gd name="T5" fmla="*/ 54 h 78"/>
                <a:gd name="T6" fmla="*/ 74 w 245"/>
                <a:gd name="T7" fmla="*/ 43 h 78"/>
                <a:gd name="T8" fmla="*/ 112 w 245"/>
                <a:gd name="T9" fmla="*/ 26 h 78"/>
                <a:gd name="T10" fmla="*/ 151 w 245"/>
                <a:gd name="T11" fmla="*/ 22 h 78"/>
                <a:gd name="T12" fmla="*/ 196 w 245"/>
                <a:gd name="T13" fmla="*/ 28 h 78"/>
                <a:gd name="T14" fmla="*/ 245 w 245"/>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78">
                  <a:moveTo>
                    <a:pt x="18" y="0"/>
                  </a:moveTo>
                  <a:cubicBezTo>
                    <a:pt x="16" y="23"/>
                    <a:pt x="0" y="73"/>
                    <a:pt x="41" y="66"/>
                  </a:cubicBezTo>
                  <a:cubicBezTo>
                    <a:pt x="51" y="65"/>
                    <a:pt x="50" y="59"/>
                    <a:pt x="57" y="54"/>
                  </a:cubicBezTo>
                  <a:cubicBezTo>
                    <a:pt x="62" y="50"/>
                    <a:pt x="68" y="47"/>
                    <a:pt x="74" y="43"/>
                  </a:cubicBezTo>
                  <a:cubicBezTo>
                    <a:pt x="85" y="37"/>
                    <a:pt x="99" y="29"/>
                    <a:pt x="112" y="26"/>
                  </a:cubicBezTo>
                  <a:cubicBezTo>
                    <a:pt x="124" y="23"/>
                    <a:pt x="139" y="22"/>
                    <a:pt x="151" y="22"/>
                  </a:cubicBezTo>
                  <a:cubicBezTo>
                    <a:pt x="168" y="22"/>
                    <a:pt x="181" y="25"/>
                    <a:pt x="196" y="28"/>
                  </a:cubicBezTo>
                  <a:cubicBezTo>
                    <a:pt x="225" y="34"/>
                    <a:pt x="233" y="54"/>
                    <a:pt x="245" y="78"/>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499" name="Freeform 46"/>
            <p:cNvSpPr>
              <a:spLocks/>
            </p:cNvSpPr>
            <p:nvPr/>
          </p:nvSpPr>
          <p:spPr bwMode="auto">
            <a:xfrm>
              <a:off x="5299075" y="2279651"/>
              <a:ext cx="50800" cy="73025"/>
            </a:xfrm>
            <a:custGeom>
              <a:avLst/>
              <a:gdLst>
                <a:gd name="T0" fmla="*/ 0 w 91"/>
                <a:gd name="T1" fmla="*/ 129 h 129"/>
                <a:gd name="T2" fmla="*/ 52 w 91"/>
                <a:gd name="T3" fmla="*/ 117 h 129"/>
                <a:gd name="T4" fmla="*/ 64 w 91"/>
                <a:gd name="T5" fmla="*/ 77 h 129"/>
                <a:gd name="T6" fmla="*/ 83 w 91"/>
                <a:gd name="T7" fmla="*/ 42 h 129"/>
                <a:gd name="T8" fmla="*/ 91 w 91"/>
                <a:gd name="T9" fmla="*/ 0 h 129"/>
              </a:gdLst>
              <a:ahLst/>
              <a:cxnLst>
                <a:cxn ang="0">
                  <a:pos x="T0" y="T1"/>
                </a:cxn>
                <a:cxn ang="0">
                  <a:pos x="T2" y="T3"/>
                </a:cxn>
                <a:cxn ang="0">
                  <a:pos x="T4" y="T5"/>
                </a:cxn>
                <a:cxn ang="0">
                  <a:pos x="T6" y="T7"/>
                </a:cxn>
                <a:cxn ang="0">
                  <a:pos x="T8" y="T9"/>
                </a:cxn>
              </a:cxnLst>
              <a:rect l="0" t="0" r="r" b="b"/>
              <a:pathLst>
                <a:path w="91" h="129">
                  <a:moveTo>
                    <a:pt x="0" y="129"/>
                  </a:moveTo>
                  <a:cubicBezTo>
                    <a:pt x="15" y="129"/>
                    <a:pt x="39" y="124"/>
                    <a:pt x="52" y="117"/>
                  </a:cubicBezTo>
                  <a:cubicBezTo>
                    <a:pt x="66" y="110"/>
                    <a:pt x="59" y="89"/>
                    <a:pt x="64" y="77"/>
                  </a:cubicBezTo>
                  <a:cubicBezTo>
                    <a:pt x="69" y="64"/>
                    <a:pt x="76" y="54"/>
                    <a:pt x="83" y="42"/>
                  </a:cubicBezTo>
                  <a:cubicBezTo>
                    <a:pt x="91" y="30"/>
                    <a:pt x="91" y="15"/>
                    <a:pt x="91"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500" name="Freeform 47"/>
            <p:cNvSpPr>
              <a:spLocks/>
            </p:cNvSpPr>
            <p:nvPr/>
          </p:nvSpPr>
          <p:spPr bwMode="auto">
            <a:xfrm>
              <a:off x="5299075" y="2279651"/>
              <a:ext cx="50800" cy="73025"/>
            </a:xfrm>
            <a:custGeom>
              <a:avLst/>
              <a:gdLst>
                <a:gd name="T0" fmla="*/ 0 w 91"/>
                <a:gd name="T1" fmla="*/ 129 h 129"/>
                <a:gd name="T2" fmla="*/ 52 w 91"/>
                <a:gd name="T3" fmla="*/ 117 h 129"/>
                <a:gd name="T4" fmla="*/ 64 w 91"/>
                <a:gd name="T5" fmla="*/ 77 h 129"/>
                <a:gd name="T6" fmla="*/ 83 w 91"/>
                <a:gd name="T7" fmla="*/ 42 h 129"/>
                <a:gd name="T8" fmla="*/ 91 w 91"/>
                <a:gd name="T9" fmla="*/ 0 h 129"/>
              </a:gdLst>
              <a:ahLst/>
              <a:cxnLst>
                <a:cxn ang="0">
                  <a:pos x="T0" y="T1"/>
                </a:cxn>
                <a:cxn ang="0">
                  <a:pos x="T2" y="T3"/>
                </a:cxn>
                <a:cxn ang="0">
                  <a:pos x="T4" y="T5"/>
                </a:cxn>
                <a:cxn ang="0">
                  <a:pos x="T6" y="T7"/>
                </a:cxn>
                <a:cxn ang="0">
                  <a:pos x="T8" y="T9"/>
                </a:cxn>
              </a:cxnLst>
              <a:rect l="0" t="0" r="r" b="b"/>
              <a:pathLst>
                <a:path w="91" h="129">
                  <a:moveTo>
                    <a:pt x="0" y="129"/>
                  </a:moveTo>
                  <a:cubicBezTo>
                    <a:pt x="15" y="129"/>
                    <a:pt x="39" y="124"/>
                    <a:pt x="52" y="117"/>
                  </a:cubicBezTo>
                  <a:cubicBezTo>
                    <a:pt x="66" y="110"/>
                    <a:pt x="59" y="89"/>
                    <a:pt x="64" y="77"/>
                  </a:cubicBezTo>
                  <a:cubicBezTo>
                    <a:pt x="69" y="64"/>
                    <a:pt x="76" y="54"/>
                    <a:pt x="83" y="42"/>
                  </a:cubicBezTo>
                  <a:cubicBezTo>
                    <a:pt x="91" y="30"/>
                    <a:pt x="91" y="15"/>
                    <a:pt x="91"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501" name="Freeform 48"/>
            <p:cNvSpPr>
              <a:spLocks/>
            </p:cNvSpPr>
            <p:nvPr/>
          </p:nvSpPr>
          <p:spPr bwMode="auto">
            <a:xfrm>
              <a:off x="5332413" y="2339976"/>
              <a:ext cx="61912" cy="20637"/>
            </a:xfrm>
            <a:custGeom>
              <a:avLst/>
              <a:gdLst>
                <a:gd name="T0" fmla="*/ 107 w 109"/>
                <a:gd name="T1" fmla="*/ 37 h 37"/>
                <a:gd name="T2" fmla="*/ 64 w 109"/>
                <a:gd name="T3" fmla="*/ 11 h 37"/>
                <a:gd name="T4" fmla="*/ 0 w 109"/>
                <a:gd name="T5" fmla="*/ 0 h 37"/>
              </a:gdLst>
              <a:ahLst/>
              <a:cxnLst>
                <a:cxn ang="0">
                  <a:pos x="T0" y="T1"/>
                </a:cxn>
                <a:cxn ang="0">
                  <a:pos x="T2" y="T3"/>
                </a:cxn>
                <a:cxn ang="0">
                  <a:pos x="T4" y="T5"/>
                </a:cxn>
              </a:cxnLst>
              <a:rect l="0" t="0" r="r" b="b"/>
              <a:pathLst>
                <a:path w="109" h="37">
                  <a:moveTo>
                    <a:pt x="107" y="37"/>
                  </a:moveTo>
                  <a:cubicBezTo>
                    <a:pt x="109" y="10"/>
                    <a:pt x="85" y="11"/>
                    <a:pt x="64" y="11"/>
                  </a:cubicBezTo>
                  <a:cubicBezTo>
                    <a:pt x="39" y="12"/>
                    <a:pt x="21" y="10"/>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502" name="Freeform 49"/>
            <p:cNvSpPr>
              <a:spLocks/>
            </p:cNvSpPr>
            <p:nvPr/>
          </p:nvSpPr>
          <p:spPr bwMode="auto">
            <a:xfrm>
              <a:off x="5332413" y="2339976"/>
              <a:ext cx="61912" cy="20637"/>
            </a:xfrm>
            <a:custGeom>
              <a:avLst/>
              <a:gdLst>
                <a:gd name="T0" fmla="*/ 107 w 109"/>
                <a:gd name="T1" fmla="*/ 37 h 37"/>
                <a:gd name="T2" fmla="*/ 64 w 109"/>
                <a:gd name="T3" fmla="*/ 11 h 37"/>
                <a:gd name="T4" fmla="*/ 0 w 109"/>
                <a:gd name="T5" fmla="*/ 0 h 37"/>
              </a:gdLst>
              <a:ahLst/>
              <a:cxnLst>
                <a:cxn ang="0">
                  <a:pos x="T0" y="T1"/>
                </a:cxn>
                <a:cxn ang="0">
                  <a:pos x="T2" y="T3"/>
                </a:cxn>
                <a:cxn ang="0">
                  <a:pos x="T4" y="T5"/>
                </a:cxn>
              </a:cxnLst>
              <a:rect l="0" t="0" r="r" b="b"/>
              <a:pathLst>
                <a:path w="109" h="37">
                  <a:moveTo>
                    <a:pt x="107" y="37"/>
                  </a:moveTo>
                  <a:cubicBezTo>
                    <a:pt x="109" y="10"/>
                    <a:pt x="85" y="11"/>
                    <a:pt x="64" y="11"/>
                  </a:cubicBezTo>
                  <a:cubicBezTo>
                    <a:pt x="39" y="12"/>
                    <a:pt x="21" y="10"/>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503" name="Freeform 50"/>
            <p:cNvSpPr>
              <a:spLocks/>
            </p:cNvSpPr>
            <p:nvPr/>
          </p:nvSpPr>
          <p:spPr bwMode="auto">
            <a:xfrm>
              <a:off x="5389563" y="2343151"/>
              <a:ext cx="14287" cy="4762"/>
            </a:xfrm>
            <a:custGeom>
              <a:avLst/>
              <a:gdLst>
                <a:gd name="T0" fmla="*/ 25 w 25"/>
                <a:gd name="T1" fmla="*/ 0 h 10"/>
                <a:gd name="T2" fmla="*/ 0 w 25"/>
                <a:gd name="T3" fmla="*/ 10 h 10"/>
              </a:gdLst>
              <a:ahLst/>
              <a:cxnLst>
                <a:cxn ang="0">
                  <a:pos x="T0" y="T1"/>
                </a:cxn>
                <a:cxn ang="0">
                  <a:pos x="T2" y="T3"/>
                </a:cxn>
              </a:cxnLst>
              <a:rect l="0" t="0" r="r" b="b"/>
              <a:pathLst>
                <a:path w="25" h="10">
                  <a:moveTo>
                    <a:pt x="25" y="0"/>
                  </a:moveTo>
                  <a:cubicBezTo>
                    <a:pt x="20" y="5"/>
                    <a:pt x="8" y="10"/>
                    <a:pt x="0" y="1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504" name="Freeform 51"/>
            <p:cNvSpPr>
              <a:spLocks/>
            </p:cNvSpPr>
            <p:nvPr/>
          </p:nvSpPr>
          <p:spPr bwMode="auto">
            <a:xfrm>
              <a:off x="5389563" y="2343151"/>
              <a:ext cx="14287" cy="4762"/>
            </a:xfrm>
            <a:custGeom>
              <a:avLst/>
              <a:gdLst>
                <a:gd name="T0" fmla="*/ 25 w 25"/>
                <a:gd name="T1" fmla="*/ 0 h 10"/>
                <a:gd name="T2" fmla="*/ 0 w 25"/>
                <a:gd name="T3" fmla="*/ 10 h 10"/>
              </a:gdLst>
              <a:ahLst/>
              <a:cxnLst>
                <a:cxn ang="0">
                  <a:pos x="T0" y="T1"/>
                </a:cxn>
                <a:cxn ang="0">
                  <a:pos x="T2" y="T3"/>
                </a:cxn>
              </a:cxnLst>
              <a:rect l="0" t="0" r="r" b="b"/>
              <a:pathLst>
                <a:path w="25" h="10">
                  <a:moveTo>
                    <a:pt x="25" y="0"/>
                  </a:moveTo>
                  <a:cubicBezTo>
                    <a:pt x="20" y="5"/>
                    <a:pt x="8" y="10"/>
                    <a:pt x="0" y="1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505" name="Freeform 52"/>
            <p:cNvSpPr>
              <a:spLocks/>
            </p:cNvSpPr>
            <p:nvPr/>
          </p:nvSpPr>
          <p:spPr bwMode="auto">
            <a:xfrm>
              <a:off x="5335588" y="2171701"/>
              <a:ext cx="68262" cy="30162"/>
            </a:xfrm>
            <a:custGeom>
              <a:avLst/>
              <a:gdLst>
                <a:gd name="T0" fmla="*/ 122 w 122"/>
                <a:gd name="T1" fmla="*/ 1 h 56"/>
                <a:gd name="T2" fmla="*/ 0 w 122"/>
                <a:gd name="T3" fmla="*/ 56 h 56"/>
              </a:gdLst>
              <a:ahLst/>
              <a:cxnLst>
                <a:cxn ang="0">
                  <a:pos x="T0" y="T1"/>
                </a:cxn>
                <a:cxn ang="0">
                  <a:pos x="T2" y="T3"/>
                </a:cxn>
              </a:cxnLst>
              <a:rect l="0" t="0" r="r" b="b"/>
              <a:pathLst>
                <a:path w="122" h="56">
                  <a:moveTo>
                    <a:pt x="122" y="1"/>
                  </a:moveTo>
                  <a:cubicBezTo>
                    <a:pt x="76" y="0"/>
                    <a:pt x="30" y="23"/>
                    <a:pt x="0" y="56"/>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506" name="Freeform 53"/>
            <p:cNvSpPr>
              <a:spLocks/>
            </p:cNvSpPr>
            <p:nvPr/>
          </p:nvSpPr>
          <p:spPr bwMode="auto">
            <a:xfrm>
              <a:off x="5335588" y="2171701"/>
              <a:ext cx="68262" cy="30162"/>
            </a:xfrm>
            <a:custGeom>
              <a:avLst/>
              <a:gdLst>
                <a:gd name="T0" fmla="*/ 122 w 122"/>
                <a:gd name="T1" fmla="*/ 1 h 56"/>
                <a:gd name="T2" fmla="*/ 0 w 122"/>
                <a:gd name="T3" fmla="*/ 56 h 56"/>
              </a:gdLst>
              <a:ahLst/>
              <a:cxnLst>
                <a:cxn ang="0">
                  <a:pos x="T0" y="T1"/>
                </a:cxn>
                <a:cxn ang="0">
                  <a:pos x="T2" y="T3"/>
                </a:cxn>
              </a:cxnLst>
              <a:rect l="0" t="0" r="r" b="b"/>
              <a:pathLst>
                <a:path w="122" h="56">
                  <a:moveTo>
                    <a:pt x="122" y="1"/>
                  </a:moveTo>
                  <a:cubicBezTo>
                    <a:pt x="76" y="0"/>
                    <a:pt x="30" y="23"/>
                    <a:pt x="0" y="56"/>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507" name="Freeform 54"/>
            <p:cNvSpPr>
              <a:spLocks/>
            </p:cNvSpPr>
            <p:nvPr/>
          </p:nvSpPr>
          <p:spPr bwMode="auto">
            <a:xfrm>
              <a:off x="5310188" y="2151063"/>
              <a:ext cx="36512" cy="33338"/>
            </a:xfrm>
            <a:custGeom>
              <a:avLst/>
              <a:gdLst>
                <a:gd name="T0" fmla="*/ 0 w 66"/>
                <a:gd name="T1" fmla="*/ 5 h 61"/>
                <a:gd name="T2" fmla="*/ 47 w 66"/>
                <a:gd name="T3" fmla="*/ 19 h 61"/>
                <a:gd name="T4" fmla="*/ 30 w 66"/>
                <a:gd name="T5" fmla="*/ 39 h 61"/>
                <a:gd name="T6" fmla="*/ 18 w 66"/>
                <a:gd name="T7" fmla="*/ 61 h 61"/>
              </a:gdLst>
              <a:ahLst/>
              <a:cxnLst>
                <a:cxn ang="0">
                  <a:pos x="T0" y="T1"/>
                </a:cxn>
                <a:cxn ang="0">
                  <a:pos x="T2" y="T3"/>
                </a:cxn>
                <a:cxn ang="0">
                  <a:pos x="T4" y="T5"/>
                </a:cxn>
                <a:cxn ang="0">
                  <a:pos x="T6" y="T7"/>
                </a:cxn>
              </a:cxnLst>
              <a:rect l="0" t="0" r="r" b="b"/>
              <a:pathLst>
                <a:path w="66" h="61">
                  <a:moveTo>
                    <a:pt x="0" y="5"/>
                  </a:moveTo>
                  <a:cubicBezTo>
                    <a:pt x="9" y="3"/>
                    <a:pt x="66" y="0"/>
                    <a:pt x="47" y="19"/>
                  </a:cubicBezTo>
                  <a:cubicBezTo>
                    <a:pt x="40" y="27"/>
                    <a:pt x="34" y="29"/>
                    <a:pt x="30" y="39"/>
                  </a:cubicBezTo>
                  <a:cubicBezTo>
                    <a:pt x="26" y="46"/>
                    <a:pt x="21" y="54"/>
                    <a:pt x="18" y="61"/>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508" name="Freeform 55"/>
            <p:cNvSpPr>
              <a:spLocks/>
            </p:cNvSpPr>
            <p:nvPr/>
          </p:nvSpPr>
          <p:spPr bwMode="auto">
            <a:xfrm>
              <a:off x="5310188" y="2151063"/>
              <a:ext cx="36512" cy="33338"/>
            </a:xfrm>
            <a:custGeom>
              <a:avLst/>
              <a:gdLst>
                <a:gd name="T0" fmla="*/ 0 w 66"/>
                <a:gd name="T1" fmla="*/ 5 h 61"/>
                <a:gd name="T2" fmla="*/ 47 w 66"/>
                <a:gd name="T3" fmla="*/ 19 h 61"/>
                <a:gd name="T4" fmla="*/ 30 w 66"/>
                <a:gd name="T5" fmla="*/ 39 h 61"/>
                <a:gd name="T6" fmla="*/ 18 w 66"/>
                <a:gd name="T7" fmla="*/ 61 h 61"/>
              </a:gdLst>
              <a:ahLst/>
              <a:cxnLst>
                <a:cxn ang="0">
                  <a:pos x="T0" y="T1"/>
                </a:cxn>
                <a:cxn ang="0">
                  <a:pos x="T2" y="T3"/>
                </a:cxn>
                <a:cxn ang="0">
                  <a:pos x="T4" y="T5"/>
                </a:cxn>
                <a:cxn ang="0">
                  <a:pos x="T6" y="T7"/>
                </a:cxn>
              </a:cxnLst>
              <a:rect l="0" t="0" r="r" b="b"/>
              <a:pathLst>
                <a:path w="66" h="61">
                  <a:moveTo>
                    <a:pt x="0" y="5"/>
                  </a:moveTo>
                  <a:cubicBezTo>
                    <a:pt x="9" y="3"/>
                    <a:pt x="66" y="0"/>
                    <a:pt x="47" y="19"/>
                  </a:cubicBezTo>
                  <a:cubicBezTo>
                    <a:pt x="40" y="27"/>
                    <a:pt x="34" y="29"/>
                    <a:pt x="30" y="39"/>
                  </a:cubicBezTo>
                  <a:cubicBezTo>
                    <a:pt x="26" y="46"/>
                    <a:pt x="21" y="54"/>
                    <a:pt x="18" y="61"/>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509" name="Freeform 56"/>
            <p:cNvSpPr>
              <a:spLocks/>
            </p:cNvSpPr>
            <p:nvPr/>
          </p:nvSpPr>
          <p:spPr bwMode="auto">
            <a:xfrm>
              <a:off x="5294313" y="2187576"/>
              <a:ext cx="22225" cy="6350"/>
            </a:xfrm>
            <a:custGeom>
              <a:avLst/>
              <a:gdLst>
                <a:gd name="T0" fmla="*/ 40 w 40"/>
                <a:gd name="T1" fmla="*/ 10 h 10"/>
                <a:gd name="T2" fmla="*/ 0 w 40"/>
                <a:gd name="T3" fmla="*/ 8 h 10"/>
              </a:gdLst>
              <a:ahLst/>
              <a:cxnLst>
                <a:cxn ang="0">
                  <a:pos x="T0" y="T1"/>
                </a:cxn>
                <a:cxn ang="0">
                  <a:pos x="T2" y="T3"/>
                </a:cxn>
              </a:cxnLst>
              <a:rect l="0" t="0" r="r" b="b"/>
              <a:pathLst>
                <a:path w="40" h="10">
                  <a:moveTo>
                    <a:pt x="40" y="10"/>
                  </a:moveTo>
                  <a:cubicBezTo>
                    <a:pt x="27" y="1"/>
                    <a:pt x="12" y="0"/>
                    <a:pt x="0" y="8"/>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510" name="Freeform 57"/>
            <p:cNvSpPr>
              <a:spLocks/>
            </p:cNvSpPr>
            <p:nvPr/>
          </p:nvSpPr>
          <p:spPr bwMode="auto">
            <a:xfrm>
              <a:off x="5294313" y="2187576"/>
              <a:ext cx="22225" cy="6350"/>
            </a:xfrm>
            <a:custGeom>
              <a:avLst/>
              <a:gdLst>
                <a:gd name="T0" fmla="*/ 40 w 40"/>
                <a:gd name="T1" fmla="*/ 10 h 10"/>
                <a:gd name="T2" fmla="*/ 0 w 40"/>
                <a:gd name="T3" fmla="*/ 8 h 10"/>
              </a:gdLst>
              <a:ahLst/>
              <a:cxnLst>
                <a:cxn ang="0">
                  <a:pos x="T0" y="T1"/>
                </a:cxn>
                <a:cxn ang="0">
                  <a:pos x="T2" y="T3"/>
                </a:cxn>
              </a:cxnLst>
              <a:rect l="0" t="0" r="r" b="b"/>
              <a:pathLst>
                <a:path w="40" h="10">
                  <a:moveTo>
                    <a:pt x="40" y="10"/>
                  </a:moveTo>
                  <a:cubicBezTo>
                    <a:pt x="27" y="1"/>
                    <a:pt x="12" y="0"/>
                    <a:pt x="0" y="8"/>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511" name="Freeform 58"/>
            <p:cNvSpPr>
              <a:spLocks/>
            </p:cNvSpPr>
            <p:nvPr/>
          </p:nvSpPr>
          <p:spPr bwMode="auto">
            <a:xfrm>
              <a:off x="5335588" y="2082801"/>
              <a:ext cx="73025" cy="71437"/>
            </a:xfrm>
            <a:custGeom>
              <a:avLst/>
              <a:gdLst>
                <a:gd name="T0" fmla="*/ 130 w 130"/>
                <a:gd name="T1" fmla="*/ 0 h 127"/>
                <a:gd name="T2" fmla="*/ 65 w 130"/>
                <a:gd name="T3" fmla="*/ 58 h 127"/>
                <a:gd name="T4" fmla="*/ 5 w 130"/>
                <a:gd name="T5" fmla="*/ 119 h 127"/>
                <a:gd name="T6" fmla="*/ 0 w 130"/>
                <a:gd name="T7" fmla="*/ 127 h 127"/>
              </a:gdLst>
              <a:ahLst/>
              <a:cxnLst>
                <a:cxn ang="0">
                  <a:pos x="T0" y="T1"/>
                </a:cxn>
                <a:cxn ang="0">
                  <a:pos x="T2" y="T3"/>
                </a:cxn>
                <a:cxn ang="0">
                  <a:pos x="T4" y="T5"/>
                </a:cxn>
                <a:cxn ang="0">
                  <a:pos x="T6" y="T7"/>
                </a:cxn>
              </a:cxnLst>
              <a:rect l="0" t="0" r="r" b="b"/>
              <a:pathLst>
                <a:path w="130" h="127">
                  <a:moveTo>
                    <a:pt x="130" y="0"/>
                  </a:moveTo>
                  <a:cubicBezTo>
                    <a:pt x="110" y="21"/>
                    <a:pt x="86" y="38"/>
                    <a:pt x="65" y="58"/>
                  </a:cubicBezTo>
                  <a:cubicBezTo>
                    <a:pt x="44" y="76"/>
                    <a:pt x="22" y="95"/>
                    <a:pt x="5" y="119"/>
                  </a:cubicBezTo>
                  <a:cubicBezTo>
                    <a:pt x="3" y="122"/>
                    <a:pt x="1" y="124"/>
                    <a:pt x="0" y="127"/>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32" name="Freeform 59"/>
            <p:cNvSpPr>
              <a:spLocks/>
            </p:cNvSpPr>
            <p:nvPr/>
          </p:nvSpPr>
          <p:spPr bwMode="auto">
            <a:xfrm>
              <a:off x="5335588" y="2082801"/>
              <a:ext cx="73025" cy="71437"/>
            </a:xfrm>
            <a:custGeom>
              <a:avLst/>
              <a:gdLst>
                <a:gd name="T0" fmla="*/ 130 w 130"/>
                <a:gd name="T1" fmla="*/ 0 h 127"/>
                <a:gd name="T2" fmla="*/ 65 w 130"/>
                <a:gd name="T3" fmla="*/ 58 h 127"/>
                <a:gd name="T4" fmla="*/ 5 w 130"/>
                <a:gd name="T5" fmla="*/ 119 h 127"/>
                <a:gd name="T6" fmla="*/ 0 w 130"/>
                <a:gd name="T7" fmla="*/ 127 h 127"/>
              </a:gdLst>
              <a:ahLst/>
              <a:cxnLst>
                <a:cxn ang="0">
                  <a:pos x="T0" y="T1"/>
                </a:cxn>
                <a:cxn ang="0">
                  <a:pos x="T2" y="T3"/>
                </a:cxn>
                <a:cxn ang="0">
                  <a:pos x="T4" y="T5"/>
                </a:cxn>
                <a:cxn ang="0">
                  <a:pos x="T6" y="T7"/>
                </a:cxn>
              </a:cxnLst>
              <a:rect l="0" t="0" r="r" b="b"/>
              <a:pathLst>
                <a:path w="130" h="127">
                  <a:moveTo>
                    <a:pt x="130" y="0"/>
                  </a:moveTo>
                  <a:cubicBezTo>
                    <a:pt x="110" y="21"/>
                    <a:pt x="86" y="38"/>
                    <a:pt x="65" y="58"/>
                  </a:cubicBezTo>
                  <a:cubicBezTo>
                    <a:pt x="44" y="76"/>
                    <a:pt x="22" y="95"/>
                    <a:pt x="5" y="119"/>
                  </a:cubicBezTo>
                  <a:cubicBezTo>
                    <a:pt x="3" y="122"/>
                    <a:pt x="1" y="124"/>
                    <a:pt x="0" y="127"/>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33" name="Freeform 60"/>
            <p:cNvSpPr>
              <a:spLocks/>
            </p:cNvSpPr>
            <p:nvPr/>
          </p:nvSpPr>
          <p:spPr bwMode="auto">
            <a:xfrm>
              <a:off x="5472113" y="2430463"/>
              <a:ext cx="87312" cy="34925"/>
            </a:xfrm>
            <a:custGeom>
              <a:avLst/>
              <a:gdLst>
                <a:gd name="T0" fmla="*/ 0 w 156"/>
                <a:gd name="T1" fmla="*/ 63 h 63"/>
                <a:gd name="T2" fmla="*/ 33 w 156"/>
                <a:gd name="T3" fmla="*/ 32 h 63"/>
                <a:gd name="T4" fmla="*/ 82 w 156"/>
                <a:gd name="T5" fmla="*/ 26 h 63"/>
                <a:gd name="T6" fmla="*/ 99 w 156"/>
                <a:gd name="T7" fmla="*/ 19 h 63"/>
                <a:gd name="T8" fmla="*/ 111 w 156"/>
                <a:gd name="T9" fmla="*/ 5 h 63"/>
                <a:gd name="T10" fmla="*/ 156 w 156"/>
                <a:gd name="T11" fmla="*/ 12 h 63"/>
              </a:gdLst>
              <a:ahLst/>
              <a:cxnLst>
                <a:cxn ang="0">
                  <a:pos x="T0" y="T1"/>
                </a:cxn>
                <a:cxn ang="0">
                  <a:pos x="T2" y="T3"/>
                </a:cxn>
                <a:cxn ang="0">
                  <a:pos x="T4" y="T5"/>
                </a:cxn>
                <a:cxn ang="0">
                  <a:pos x="T6" y="T7"/>
                </a:cxn>
                <a:cxn ang="0">
                  <a:pos x="T8" y="T9"/>
                </a:cxn>
                <a:cxn ang="0">
                  <a:pos x="T10" y="T11"/>
                </a:cxn>
              </a:cxnLst>
              <a:rect l="0" t="0" r="r" b="b"/>
              <a:pathLst>
                <a:path w="156" h="63">
                  <a:moveTo>
                    <a:pt x="0" y="63"/>
                  </a:moveTo>
                  <a:cubicBezTo>
                    <a:pt x="14" y="55"/>
                    <a:pt x="20" y="41"/>
                    <a:pt x="33" y="32"/>
                  </a:cubicBezTo>
                  <a:cubicBezTo>
                    <a:pt x="49" y="20"/>
                    <a:pt x="64" y="29"/>
                    <a:pt x="82" y="26"/>
                  </a:cubicBezTo>
                  <a:cubicBezTo>
                    <a:pt x="88" y="25"/>
                    <a:pt x="94" y="23"/>
                    <a:pt x="99" y="19"/>
                  </a:cubicBezTo>
                  <a:cubicBezTo>
                    <a:pt x="104" y="16"/>
                    <a:pt x="107" y="7"/>
                    <a:pt x="111" y="5"/>
                  </a:cubicBezTo>
                  <a:cubicBezTo>
                    <a:pt x="120" y="0"/>
                    <a:pt x="145" y="12"/>
                    <a:pt x="156" y="12"/>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35" name="Freeform 61"/>
            <p:cNvSpPr>
              <a:spLocks/>
            </p:cNvSpPr>
            <p:nvPr/>
          </p:nvSpPr>
          <p:spPr bwMode="auto">
            <a:xfrm>
              <a:off x="5472113" y="2430463"/>
              <a:ext cx="87312" cy="34925"/>
            </a:xfrm>
            <a:custGeom>
              <a:avLst/>
              <a:gdLst>
                <a:gd name="T0" fmla="*/ 0 w 156"/>
                <a:gd name="T1" fmla="*/ 63 h 63"/>
                <a:gd name="T2" fmla="*/ 33 w 156"/>
                <a:gd name="T3" fmla="*/ 32 h 63"/>
                <a:gd name="T4" fmla="*/ 82 w 156"/>
                <a:gd name="T5" fmla="*/ 26 h 63"/>
                <a:gd name="T6" fmla="*/ 99 w 156"/>
                <a:gd name="T7" fmla="*/ 19 h 63"/>
                <a:gd name="T8" fmla="*/ 111 w 156"/>
                <a:gd name="T9" fmla="*/ 5 h 63"/>
                <a:gd name="T10" fmla="*/ 156 w 156"/>
                <a:gd name="T11" fmla="*/ 12 h 63"/>
              </a:gdLst>
              <a:ahLst/>
              <a:cxnLst>
                <a:cxn ang="0">
                  <a:pos x="T0" y="T1"/>
                </a:cxn>
                <a:cxn ang="0">
                  <a:pos x="T2" y="T3"/>
                </a:cxn>
                <a:cxn ang="0">
                  <a:pos x="T4" y="T5"/>
                </a:cxn>
                <a:cxn ang="0">
                  <a:pos x="T6" y="T7"/>
                </a:cxn>
                <a:cxn ang="0">
                  <a:pos x="T8" y="T9"/>
                </a:cxn>
                <a:cxn ang="0">
                  <a:pos x="T10" y="T11"/>
                </a:cxn>
              </a:cxnLst>
              <a:rect l="0" t="0" r="r" b="b"/>
              <a:pathLst>
                <a:path w="156" h="63">
                  <a:moveTo>
                    <a:pt x="0" y="63"/>
                  </a:moveTo>
                  <a:cubicBezTo>
                    <a:pt x="14" y="55"/>
                    <a:pt x="20" y="41"/>
                    <a:pt x="33" y="32"/>
                  </a:cubicBezTo>
                  <a:cubicBezTo>
                    <a:pt x="49" y="20"/>
                    <a:pt x="64" y="29"/>
                    <a:pt x="82" y="26"/>
                  </a:cubicBezTo>
                  <a:cubicBezTo>
                    <a:pt x="88" y="25"/>
                    <a:pt x="94" y="23"/>
                    <a:pt x="99" y="19"/>
                  </a:cubicBezTo>
                  <a:cubicBezTo>
                    <a:pt x="104" y="16"/>
                    <a:pt x="107" y="7"/>
                    <a:pt x="111" y="5"/>
                  </a:cubicBezTo>
                  <a:cubicBezTo>
                    <a:pt x="120" y="0"/>
                    <a:pt x="145" y="12"/>
                    <a:pt x="156" y="12"/>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36" name="Freeform 62"/>
            <p:cNvSpPr>
              <a:spLocks/>
            </p:cNvSpPr>
            <p:nvPr/>
          </p:nvSpPr>
          <p:spPr bwMode="auto">
            <a:xfrm>
              <a:off x="5405438" y="2298701"/>
              <a:ext cx="23812" cy="82550"/>
            </a:xfrm>
            <a:custGeom>
              <a:avLst/>
              <a:gdLst>
                <a:gd name="T0" fmla="*/ 0 w 43"/>
                <a:gd name="T1" fmla="*/ 145 h 145"/>
                <a:gd name="T2" fmla="*/ 27 w 43"/>
                <a:gd name="T3" fmla="*/ 98 h 145"/>
                <a:gd name="T4" fmla="*/ 42 w 43"/>
                <a:gd name="T5" fmla="*/ 74 h 145"/>
                <a:gd name="T6" fmla="*/ 34 w 43"/>
                <a:gd name="T7" fmla="*/ 41 h 145"/>
                <a:gd name="T8" fmla="*/ 10 w 43"/>
                <a:gd name="T9" fmla="*/ 25 h 145"/>
                <a:gd name="T10" fmla="*/ 13 w 43"/>
                <a:gd name="T11" fmla="*/ 0 h 145"/>
              </a:gdLst>
              <a:ahLst/>
              <a:cxnLst>
                <a:cxn ang="0">
                  <a:pos x="T0" y="T1"/>
                </a:cxn>
                <a:cxn ang="0">
                  <a:pos x="T2" y="T3"/>
                </a:cxn>
                <a:cxn ang="0">
                  <a:pos x="T4" y="T5"/>
                </a:cxn>
                <a:cxn ang="0">
                  <a:pos x="T6" y="T7"/>
                </a:cxn>
                <a:cxn ang="0">
                  <a:pos x="T8" y="T9"/>
                </a:cxn>
                <a:cxn ang="0">
                  <a:pos x="T10" y="T11"/>
                </a:cxn>
              </a:cxnLst>
              <a:rect l="0" t="0" r="r" b="b"/>
              <a:pathLst>
                <a:path w="43" h="145">
                  <a:moveTo>
                    <a:pt x="0" y="145"/>
                  </a:moveTo>
                  <a:cubicBezTo>
                    <a:pt x="0" y="129"/>
                    <a:pt x="17" y="109"/>
                    <a:pt x="27" y="98"/>
                  </a:cubicBezTo>
                  <a:cubicBezTo>
                    <a:pt x="37" y="87"/>
                    <a:pt x="42" y="90"/>
                    <a:pt x="42" y="74"/>
                  </a:cubicBezTo>
                  <a:cubicBezTo>
                    <a:pt x="43" y="62"/>
                    <a:pt x="42" y="50"/>
                    <a:pt x="34" y="41"/>
                  </a:cubicBezTo>
                  <a:cubicBezTo>
                    <a:pt x="27" y="34"/>
                    <a:pt x="14" y="32"/>
                    <a:pt x="10" y="25"/>
                  </a:cubicBezTo>
                  <a:cubicBezTo>
                    <a:pt x="4" y="16"/>
                    <a:pt x="10" y="9"/>
                    <a:pt x="13"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37" name="Freeform 63"/>
            <p:cNvSpPr>
              <a:spLocks/>
            </p:cNvSpPr>
            <p:nvPr/>
          </p:nvSpPr>
          <p:spPr bwMode="auto">
            <a:xfrm>
              <a:off x="5405438" y="2298701"/>
              <a:ext cx="23812" cy="82550"/>
            </a:xfrm>
            <a:custGeom>
              <a:avLst/>
              <a:gdLst>
                <a:gd name="T0" fmla="*/ 0 w 43"/>
                <a:gd name="T1" fmla="*/ 145 h 145"/>
                <a:gd name="T2" fmla="*/ 27 w 43"/>
                <a:gd name="T3" fmla="*/ 98 h 145"/>
                <a:gd name="T4" fmla="*/ 42 w 43"/>
                <a:gd name="T5" fmla="*/ 74 h 145"/>
                <a:gd name="T6" fmla="*/ 34 w 43"/>
                <a:gd name="T7" fmla="*/ 41 h 145"/>
                <a:gd name="T8" fmla="*/ 10 w 43"/>
                <a:gd name="T9" fmla="*/ 25 h 145"/>
                <a:gd name="T10" fmla="*/ 13 w 43"/>
                <a:gd name="T11" fmla="*/ 0 h 145"/>
              </a:gdLst>
              <a:ahLst/>
              <a:cxnLst>
                <a:cxn ang="0">
                  <a:pos x="T0" y="T1"/>
                </a:cxn>
                <a:cxn ang="0">
                  <a:pos x="T2" y="T3"/>
                </a:cxn>
                <a:cxn ang="0">
                  <a:pos x="T4" y="T5"/>
                </a:cxn>
                <a:cxn ang="0">
                  <a:pos x="T6" y="T7"/>
                </a:cxn>
                <a:cxn ang="0">
                  <a:pos x="T8" y="T9"/>
                </a:cxn>
                <a:cxn ang="0">
                  <a:pos x="T10" y="T11"/>
                </a:cxn>
              </a:cxnLst>
              <a:rect l="0" t="0" r="r" b="b"/>
              <a:pathLst>
                <a:path w="43" h="145">
                  <a:moveTo>
                    <a:pt x="0" y="145"/>
                  </a:moveTo>
                  <a:cubicBezTo>
                    <a:pt x="0" y="129"/>
                    <a:pt x="17" y="109"/>
                    <a:pt x="27" y="98"/>
                  </a:cubicBezTo>
                  <a:cubicBezTo>
                    <a:pt x="37" y="87"/>
                    <a:pt x="42" y="90"/>
                    <a:pt x="42" y="74"/>
                  </a:cubicBezTo>
                  <a:cubicBezTo>
                    <a:pt x="43" y="62"/>
                    <a:pt x="42" y="50"/>
                    <a:pt x="34" y="41"/>
                  </a:cubicBezTo>
                  <a:cubicBezTo>
                    <a:pt x="27" y="34"/>
                    <a:pt x="14" y="32"/>
                    <a:pt x="10" y="25"/>
                  </a:cubicBezTo>
                  <a:cubicBezTo>
                    <a:pt x="4" y="16"/>
                    <a:pt x="10" y="9"/>
                    <a:pt x="13"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38" name="Freeform 64"/>
            <p:cNvSpPr>
              <a:spLocks/>
            </p:cNvSpPr>
            <p:nvPr/>
          </p:nvSpPr>
          <p:spPr bwMode="auto">
            <a:xfrm>
              <a:off x="5467350" y="2339976"/>
              <a:ext cx="46038" cy="80962"/>
            </a:xfrm>
            <a:custGeom>
              <a:avLst/>
              <a:gdLst>
                <a:gd name="T0" fmla="*/ 39 w 82"/>
                <a:gd name="T1" fmla="*/ 0 h 145"/>
                <a:gd name="T2" fmla="*/ 26 w 82"/>
                <a:gd name="T3" fmla="*/ 13 h 145"/>
                <a:gd name="T4" fmla="*/ 11 w 82"/>
                <a:gd name="T5" fmla="*/ 27 h 145"/>
                <a:gd name="T6" fmla="*/ 1 w 82"/>
                <a:gd name="T7" fmla="*/ 74 h 145"/>
                <a:gd name="T8" fmla="*/ 9 w 82"/>
                <a:gd name="T9" fmla="*/ 117 h 145"/>
                <a:gd name="T10" fmla="*/ 50 w 82"/>
                <a:gd name="T11" fmla="*/ 131 h 145"/>
                <a:gd name="T12" fmla="*/ 82 w 82"/>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82" h="145">
                  <a:moveTo>
                    <a:pt x="39" y="0"/>
                  </a:moveTo>
                  <a:cubicBezTo>
                    <a:pt x="38" y="6"/>
                    <a:pt x="30" y="9"/>
                    <a:pt x="26" y="13"/>
                  </a:cubicBezTo>
                  <a:cubicBezTo>
                    <a:pt x="21" y="17"/>
                    <a:pt x="15" y="21"/>
                    <a:pt x="11" y="27"/>
                  </a:cubicBezTo>
                  <a:cubicBezTo>
                    <a:pt x="2" y="40"/>
                    <a:pt x="2" y="59"/>
                    <a:pt x="1" y="74"/>
                  </a:cubicBezTo>
                  <a:cubicBezTo>
                    <a:pt x="0" y="87"/>
                    <a:pt x="0" y="106"/>
                    <a:pt x="9" y="117"/>
                  </a:cubicBezTo>
                  <a:cubicBezTo>
                    <a:pt x="18" y="130"/>
                    <a:pt x="37" y="126"/>
                    <a:pt x="50" y="131"/>
                  </a:cubicBezTo>
                  <a:cubicBezTo>
                    <a:pt x="63" y="136"/>
                    <a:pt x="72" y="138"/>
                    <a:pt x="82" y="145"/>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39" name="Freeform 65"/>
            <p:cNvSpPr>
              <a:spLocks/>
            </p:cNvSpPr>
            <p:nvPr/>
          </p:nvSpPr>
          <p:spPr bwMode="auto">
            <a:xfrm>
              <a:off x="5467350" y="2339976"/>
              <a:ext cx="46038" cy="80962"/>
            </a:xfrm>
            <a:custGeom>
              <a:avLst/>
              <a:gdLst>
                <a:gd name="T0" fmla="*/ 39 w 82"/>
                <a:gd name="T1" fmla="*/ 0 h 145"/>
                <a:gd name="T2" fmla="*/ 26 w 82"/>
                <a:gd name="T3" fmla="*/ 13 h 145"/>
                <a:gd name="T4" fmla="*/ 11 w 82"/>
                <a:gd name="T5" fmla="*/ 27 h 145"/>
                <a:gd name="T6" fmla="*/ 1 w 82"/>
                <a:gd name="T7" fmla="*/ 74 h 145"/>
                <a:gd name="T8" fmla="*/ 9 w 82"/>
                <a:gd name="T9" fmla="*/ 117 h 145"/>
                <a:gd name="T10" fmla="*/ 50 w 82"/>
                <a:gd name="T11" fmla="*/ 131 h 145"/>
                <a:gd name="T12" fmla="*/ 82 w 82"/>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82" h="145">
                  <a:moveTo>
                    <a:pt x="39" y="0"/>
                  </a:moveTo>
                  <a:cubicBezTo>
                    <a:pt x="38" y="6"/>
                    <a:pt x="30" y="9"/>
                    <a:pt x="26" y="13"/>
                  </a:cubicBezTo>
                  <a:cubicBezTo>
                    <a:pt x="21" y="17"/>
                    <a:pt x="15" y="21"/>
                    <a:pt x="11" y="27"/>
                  </a:cubicBezTo>
                  <a:cubicBezTo>
                    <a:pt x="2" y="40"/>
                    <a:pt x="2" y="59"/>
                    <a:pt x="1" y="74"/>
                  </a:cubicBezTo>
                  <a:cubicBezTo>
                    <a:pt x="0" y="87"/>
                    <a:pt x="0" y="106"/>
                    <a:pt x="9" y="117"/>
                  </a:cubicBezTo>
                  <a:cubicBezTo>
                    <a:pt x="18" y="130"/>
                    <a:pt x="37" y="126"/>
                    <a:pt x="50" y="131"/>
                  </a:cubicBezTo>
                  <a:cubicBezTo>
                    <a:pt x="63" y="136"/>
                    <a:pt x="72" y="138"/>
                    <a:pt x="82" y="145"/>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40" name="Freeform 66"/>
            <p:cNvSpPr>
              <a:spLocks/>
            </p:cNvSpPr>
            <p:nvPr/>
          </p:nvSpPr>
          <p:spPr bwMode="auto">
            <a:xfrm>
              <a:off x="5419725" y="2390776"/>
              <a:ext cx="49213" cy="9525"/>
            </a:xfrm>
            <a:custGeom>
              <a:avLst/>
              <a:gdLst>
                <a:gd name="T0" fmla="*/ 0 w 88"/>
                <a:gd name="T1" fmla="*/ 13 h 17"/>
                <a:gd name="T2" fmla="*/ 24 w 88"/>
                <a:gd name="T3" fmla="*/ 4 h 17"/>
                <a:gd name="T4" fmla="*/ 47 w 88"/>
                <a:gd name="T5" fmla="*/ 0 h 17"/>
                <a:gd name="T6" fmla="*/ 88 w 88"/>
                <a:gd name="T7" fmla="*/ 17 h 17"/>
              </a:gdLst>
              <a:ahLst/>
              <a:cxnLst>
                <a:cxn ang="0">
                  <a:pos x="T0" y="T1"/>
                </a:cxn>
                <a:cxn ang="0">
                  <a:pos x="T2" y="T3"/>
                </a:cxn>
                <a:cxn ang="0">
                  <a:pos x="T4" y="T5"/>
                </a:cxn>
                <a:cxn ang="0">
                  <a:pos x="T6" y="T7"/>
                </a:cxn>
              </a:cxnLst>
              <a:rect l="0" t="0" r="r" b="b"/>
              <a:pathLst>
                <a:path w="88" h="17">
                  <a:moveTo>
                    <a:pt x="0" y="13"/>
                  </a:moveTo>
                  <a:cubicBezTo>
                    <a:pt x="9" y="14"/>
                    <a:pt x="17" y="8"/>
                    <a:pt x="24" y="4"/>
                  </a:cubicBezTo>
                  <a:cubicBezTo>
                    <a:pt x="32" y="0"/>
                    <a:pt x="38" y="0"/>
                    <a:pt x="47" y="0"/>
                  </a:cubicBezTo>
                  <a:cubicBezTo>
                    <a:pt x="61" y="0"/>
                    <a:pt x="79" y="6"/>
                    <a:pt x="88" y="17"/>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41" name="Freeform 67"/>
            <p:cNvSpPr>
              <a:spLocks/>
            </p:cNvSpPr>
            <p:nvPr/>
          </p:nvSpPr>
          <p:spPr bwMode="auto">
            <a:xfrm>
              <a:off x="5419725" y="2390776"/>
              <a:ext cx="49213" cy="9525"/>
            </a:xfrm>
            <a:custGeom>
              <a:avLst/>
              <a:gdLst>
                <a:gd name="T0" fmla="*/ 0 w 88"/>
                <a:gd name="T1" fmla="*/ 13 h 17"/>
                <a:gd name="T2" fmla="*/ 24 w 88"/>
                <a:gd name="T3" fmla="*/ 4 h 17"/>
                <a:gd name="T4" fmla="*/ 47 w 88"/>
                <a:gd name="T5" fmla="*/ 0 h 17"/>
                <a:gd name="T6" fmla="*/ 88 w 88"/>
                <a:gd name="T7" fmla="*/ 17 h 17"/>
              </a:gdLst>
              <a:ahLst/>
              <a:cxnLst>
                <a:cxn ang="0">
                  <a:pos x="T0" y="T1"/>
                </a:cxn>
                <a:cxn ang="0">
                  <a:pos x="T2" y="T3"/>
                </a:cxn>
                <a:cxn ang="0">
                  <a:pos x="T4" y="T5"/>
                </a:cxn>
                <a:cxn ang="0">
                  <a:pos x="T6" y="T7"/>
                </a:cxn>
              </a:cxnLst>
              <a:rect l="0" t="0" r="r" b="b"/>
              <a:pathLst>
                <a:path w="88" h="17">
                  <a:moveTo>
                    <a:pt x="0" y="13"/>
                  </a:moveTo>
                  <a:cubicBezTo>
                    <a:pt x="9" y="14"/>
                    <a:pt x="17" y="8"/>
                    <a:pt x="24" y="4"/>
                  </a:cubicBezTo>
                  <a:cubicBezTo>
                    <a:pt x="32" y="0"/>
                    <a:pt x="38" y="0"/>
                    <a:pt x="47" y="0"/>
                  </a:cubicBezTo>
                  <a:cubicBezTo>
                    <a:pt x="61" y="0"/>
                    <a:pt x="79" y="6"/>
                    <a:pt x="88" y="17"/>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42" name="Freeform 68"/>
            <p:cNvSpPr>
              <a:spLocks/>
            </p:cNvSpPr>
            <p:nvPr/>
          </p:nvSpPr>
          <p:spPr bwMode="auto">
            <a:xfrm>
              <a:off x="5443538" y="2405063"/>
              <a:ext cx="30162" cy="46038"/>
            </a:xfrm>
            <a:custGeom>
              <a:avLst/>
              <a:gdLst>
                <a:gd name="T0" fmla="*/ 0 w 54"/>
                <a:gd name="T1" fmla="*/ 80 h 80"/>
                <a:gd name="T2" fmla="*/ 43 w 54"/>
                <a:gd name="T3" fmla="*/ 49 h 80"/>
                <a:gd name="T4" fmla="*/ 52 w 54"/>
                <a:gd name="T5" fmla="*/ 0 h 80"/>
              </a:gdLst>
              <a:ahLst/>
              <a:cxnLst>
                <a:cxn ang="0">
                  <a:pos x="T0" y="T1"/>
                </a:cxn>
                <a:cxn ang="0">
                  <a:pos x="T2" y="T3"/>
                </a:cxn>
                <a:cxn ang="0">
                  <a:pos x="T4" y="T5"/>
                </a:cxn>
              </a:cxnLst>
              <a:rect l="0" t="0" r="r" b="b"/>
              <a:pathLst>
                <a:path w="54" h="80">
                  <a:moveTo>
                    <a:pt x="0" y="80"/>
                  </a:moveTo>
                  <a:cubicBezTo>
                    <a:pt x="8" y="63"/>
                    <a:pt x="32" y="63"/>
                    <a:pt x="43" y="49"/>
                  </a:cubicBezTo>
                  <a:cubicBezTo>
                    <a:pt x="54" y="35"/>
                    <a:pt x="43" y="13"/>
                    <a:pt x="52"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44" name="Freeform 69"/>
            <p:cNvSpPr>
              <a:spLocks/>
            </p:cNvSpPr>
            <p:nvPr/>
          </p:nvSpPr>
          <p:spPr bwMode="auto">
            <a:xfrm>
              <a:off x="5443538" y="2405063"/>
              <a:ext cx="30162" cy="46038"/>
            </a:xfrm>
            <a:custGeom>
              <a:avLst/>
              <a:gdLst>
                <a:gd name="T0" fmla="*/ 0 w 54"/>
                <a:gd name="T1" fmla="*/ 80 h 80"/>
                <a:gd name="T2" fmla="*/ 43 w 54"/>
                <a:gd name="T3" fmla="*/ 49 h 80"/>
                <a:gd name="T4" fmla="*/ 52 w 54"/>
                <a:gd name="T5" fmla="*/ 0 h 80"/>
              </a:gdLst>
              <a:ahLst/>
              <a:cxnLst>
                <a:cxn ang="0">
                  <a:pos x="T0" y="T1"/>
                </a:cxn>
                <a:cxn ang="0">
                  <a:pos x="T2" y="T3"/>
                </a:cxn>
                <a:cxn ang="0">
                  <a:pos x="T4" y="T5"/>
                </a:cxn>
              </a:cxnLst>
              <a:rect l="0" t="0" r="r" b="b"/>
              <a:pathLst>
                <a:path w="54" h="80">
                  <a:moveTo>
                    <a:pt x="0" y="80"/>
                  </a:moveTo>
                  <a:cubicBezTo>
                    <a:pt x="8" y="63"/>
                    <a:pt x="32" y="63"/>
                    <a:pt x="43" y="49"/>
                  </a:cubicBezTo>
                  <a:cubicBezTo>
                    <a:pt x="54" y="35"/>
                    <a:pt x="43" y="13"/>
                    <a:pt x="52"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45" name="Freeform 70"/>
            <p:cNvSpPr>
              <a:spLocks/>
            </p:cNvSpPr>
            <p:nvPr/>
          </p:nvSpPr>
          <p:spPr bwMode="auto">
            <a:xfrm>
              <a:off x="5491163" y="2378076"/>
              <a:ext cx="47625" cy="53975"/>
            </a:xfrm>
            <a:custGeom>
              <a:avLst/>
              <a:gdLst>
                <a:gd name="T0" fmla="*/ 0 w 85"/>
                <a:gd name="T1" fmla="*/ 5 h 94"/>
                <a:gd name="T2" fmla="*/ 37 w 85"/>
                <a:gd name="T3" fmla="*/ 0 h 94"/>
                <a:gd name="T4" fmla="*/ 63 w 85"/>
                <a:gd name="T5" fmla="*/ 21 h 94"/>
                <a:gd name="T6" fmla="*/ 84 w 85"/>
                <a:gd name="T7" fmla="*/ 94 h 94"/>
              </a:gdLst>
              <a:ahLst/>
              <a:cxnLst>
                <a:cxn ang="0">
                  <a:pos x="T0" y="T1"/>
                </a:cxn>
                <a:cxn ang="0">
                  <a:pos x="T2" y="T3"/>
                </a:cxn>
                <a:cxn ang="0">
                  <a:pos x="T4" y="T5"/>
                </a:cxn>
                <a:cxn ang="0">
                  <a:pos x="T6" y="T7"/>
                </a:cxn>
              </a:cxnLst>
              <a:rect l="0" t="0" r="r" b="b"/>
              <a:pathLst>
                <a:path w="85" h="94">
                  <a:moveTo>
                    <a:pt x="0" y="5"/>
                  </a:moveTo>
                  <a:cubicBezTo>
                    <a:pt x="13" y="6"/>
                    <a:pt x="24" y="0"/>
                    <a:pt x="37" y="0"/>
                  </a:cubicBezTo>
                  <a:cubicBezTo>
                    <a:pt x="49" y="1"/>
                    <a:pt x="56" y="12"/>
                    <a:pt x="63" y="21"/>
                  </a:cubicBezTo>
                  <a:cubicBezTo>
                    <a:pt x="78" y="41"/>
                    <a:pt x="85" y="70"/>
                    <a:pt x="84" y="94"/>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46" name="Freeform 71"/>
            <p:cNvSpPr>
              <a:spLocks/>
            </p:cNvSpPr>
            <p:nvPr/>
          </p:nvSpPr>
          <p:spPr bwMode="auto">
            <a:xfrm>
              <a:off x="5491163" y="2378076"/>
              <a:ext cx="47625" cy="53975"/>
            </a:xfrm>
            <a:custGeom>
              <a:avLst/>
              <a:gdLst>
                <a:gd name="T0" fmla="*/ 0 w 85"/>
                <a:gd name="T1" fmla="*/ 5 h 94"/>
                <a:gd name="T2" fmla="*/ 37 w 85"/>
                <a:gd name="T3" fmla="*/ 0 h 94"/>
                <a:gd name="T4" fmla="*/ 63 w 85"/>
                <a:gd name="T5" fmla="*/ 21 h 94"/>
                <a:gd name="T6" fmla="*/ 84 w 85"/>
                <a:gd name="T7" fmla="*/ 94 h 94"/>
              </a:gdLst>
              <a:ahLst/>
              <a:cxnLst>
                <a:cxn ang="0">
                  <a:pos x="T0" y="T1"/>
                </a:cxn>
                <a:cxn ang="0">
                  <a:pos x="T2" y="T3"/>
                </a:cxn>
                <a:cxn ang="0">
                  <a:pos x="T4" y="T5"/>
                </a:cxn>
                <a:cxn ang="0">
                  <a:pos x="T6" y="T7"/>
                </a:cxn>
              </a:cxnLst>
              <a:rect l="0" t="0" r="r" b="b"/>
              <a:pathLst>
                <a:path w="85" h="94">
                  <a:moveTo>
                    <a:pt x="0" y="5"/>
                  </a:moveTo>
                  <a:cubicBezTo>
                    <a:pt x="13" y="6"/>
                    <a:pt x="24" y="0"/>
                    <a:pt x="37" y="0"/>
                  </a:cubicBezTo>
                  <a:cubicBezTo>
                    <a:pt x="49" y="1"/>
                    <a:pt x="56" y="12"/>
                    <a:pt x="63" y="21"/>
                  </a:cubicBezTo>
                  <a:cubicBezTo>
                    <a:pt x="78" y="41"/>
                    <a:pt x="85" y="70"/>
                    <a:pt x="84" y="94"/>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47" name="Freeform 72"/>
            <p:cNvSpPr>
              <a:spLocks/>
            </p:cNvSpPr>
            <p:nvPr/>
          </p:nvSpPr>
          <p:spPr bwMode="auto">
            <a:xfrm>
              <a:off x="5521325" y="2359026"/>
              <a:ext cx="26988" cy="25400"/>
            </a:xfrm>
            <a:custGeom>
              <a:avLst/>
              <a:gdLst>
                <a:gd name="T0" fmla="*/ 48 w 48"/>
                <a:gd name="T1" fmla="*/ 0 h 45"/>
                <a:gd name="T2" fmla="*/ 19 w 48"/>
                <a:gd name="T3" fmla="*/ 18 h 45"/>
                <a:gd name="T4" fmla="*/ 0 w 48"/>
                <a:gd name="T5" fmla="*/ 45 h 45"/>
              </a:gdLst>
              <a:ahLst/>
              <a:cxnLst>
                <a:cxn ang="0">
                  <a:pos x="T0" y="T1"/>
                </a:cxn>
                <a:cxn ang="0">
                  <a:pos x="T2" y="T3"/>
                </a:cxn>
                <a:cxn ang="0">
                  <a:pos x="T4" y="T5"/>
                </a:cxn>
              </a:cxnLst>
              <a:rect l="0" t="0" r="r" b="b"/>
              <a:pathLst>
                <a:path w="48" h="45">
                  <a:moveTo>
                    <a:pt x="48" y="0"/>
                  </a:moveTo>
                  <a:cubicBezTo>
                    <a:pt x="43" y="8"/>
                    <a:pt x="28" y="14"/>
                    <a:pt x="19" y="18"/>
                  </a:cubicBezTo>
                  <a:cubicBezTo>
                    <a:pt x="5" y="25"/>
                    <a:pt x="8" y="34"/>
                    <a:pt x="0" y="45"/>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48" name="Freeform 73"/>
            <p:cNvSpPr>
              <a:spLocks/>
            </p:cNvSpPr>
            <p:nvPr/>
          </p:nvSpPr>
          <p:spPr bwMode="auto">
            <a:xfrm>
              <a:off x="5521325" y="2359026"/>
              <a:ext cx="26988" cy="25400"/>
            </a:xfrm>
            <a:custGeom>
              <a:avLst/>
              <a:gdLst>
                <a:gd name="T0" fmla="*/ 48 w 48"/>
                <a:gd name="T1" fmla="*/ 0 h 45"/>
                <a:gd name="T2" fmla="*/ 19 w 48"/>
                <a:gd name="T3" fmla="*/ 18 h 45"/>
                <a:gd name="T4" fmla="*/ 0 w 48"/>
                <a:gd name="T5" fmla="*/ 45 h 45"/>
              </a:gdLst>
              <a:ahLst/>
              <a:cxnLst>
                <a:cxn ang="0">
                  <a:pos x="T0" y="T1"/>
                </a:cxn>
                <a:cxn ang="0">
                  <a:pos x="T2" y="T3"/>
                </a:cxn>
                <a:cxn ang="0">
                  <a:pos x="T4" y="T5"/>
                </a:cxn>
              </a:cxnLst>
              <a:rect l="0" t="0" r="r" b="b"/>
              <a:pathLst>
                <a:path w="48" h="45">
                  <a:moveTo>
                    <a:pt x="48" y="0"/>
                  </a:moveTo>
                  <a:cubicBezTo>
                    <a:pt x="43" y="8"/>
                    <a:pt x="28" y="14"/>
                    <a:pt x="19" y="18"/>
                  </a:cubicBezTo>
                  <a:cubicBezTo>
                    <a:pt x="5" y="25"/>
                    <a:pt x="8" y="34"/>
                    <a:pt x="0" y="45"/>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49" name="Freeform 74"/>
            <p:cNvSpPr>
              <a:spLocks/>
            </p:cNvSpPr>
            <p:nvPr/>
          </p:nvSpPr>
          <p:spPr bwMode="auto">
            <a:xfrm>
              <a:off x="5559425" y="2387601"/>
              <a:ext cx="28575" cy="73025"/>
            </a:xfrm>
            <a:custGeom>
              <a:avLst/>
              <a:gdLst>
                <a:gd name="T0" fmla="*/ 0 w 52"/>
                <a:gd name="T1" fmla="*/ 0 h 131"/>
                <a:gd name="T2" fmla="*/ 27 w 52"/>
                <a:gd name="T3" fmla="*/ 28 h 131"/>
                <a:gd name="T4" fmla="*/ 47 w 52"/>
                <a:gd name="T5" fmla="*/ 58 h 131"/>
                <a:gd name="T6" fmla="*/ 50 w 52"/>
                <a:gd name="T7" fmla="*/ 131 h 131"/>
              </a:gdLst>
              <a:ahLst/>
              <a:cxnLst>
                <a:cxn ang="0">
                  <a:pos x="T0" y="T1"/>
                </a:cxn>
                <a:cxn ang="0">
                  <a:pos x="T2" y="T3"/>
                </a:cxn>
                <a:cxn ang="0">
                  <a:pos x="T4" y="T5"/>
                </a:cxn>
                <a:cxn ang="0">
                  <a:pos x="T6" y="T7"/>
                </a:cxn>
              </a:cxnLst>
              <a:rect l="0" t="0" r="r" b="b"/>
              <a:pathLst>
                <a:path w="52" h="131">
                  <a:moveTo>
                    <a:pt x="0" y="0"/>
                  </a:moveTo>
                  <a:cubicBezTo>
                    <a:pt x="11" y="9"/>
                    <a:pt x="18" y="19"/>
                    <a:pt x="27" y="28"/>
                  </a:cubicBezTo>
                  <a:cubicBezTo>
                    <a:pt x="37" y="37"/>
                    <a:pt x="44" y="45"/>
                    <a:pt x="47" y="58"/>
                  </a:cubicBezTo>
                  <a:cubicBezTo>
                    <a:pt x="52" y="82"/>
                    <a:pt x="51" y="106"/>
                    <a:pt x="50" y="131"/>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50" name="Freeform 75"/>
            <p:cNvSpPr>
              <a:spLocks/>
            </p:cNvSpPr>
            <p:nvPr/>
          </p:nvSpPr>
          <p:spPr bwMode="auto">
            <a:xfrm>
              <a:off x="5559425" y="2387601"/>
              <a:ext cx="28575" cy="73025"/>
            </a:xfrm>
            <a:custGeom>
              <a:avLst/>
              <a:gdLst>
                <a:gd name="T0" fmla="*/ 0 w 52"/>
                <a:gd name="T1" fmla="*/ 0 h 131"/>
                <a:gd name="T2" fmla="*/ 27 w 52"/>
                <a:gd name="T3" fmla="*/ 28 h 131"/>
                <a:gd name="T4" fmla="*/ 47 w 52"/>
                <a:gd name="T5" fmla="*/ 58 h 131"/>
                <a:gd name="T6" fmla="*/ 50 w 52"/>
                <a:gd name="T7" fmla="*/ 131 h 131"/>
              </a:gdLst>
              <a:ahLst/>
              <a:cxnLst>
                <a:cxn ang="0">
                  <a:pos x="T0" y="T1"/>
                </a:cxn>
                <a:cxn ang="0">
                  <a:pos x="T2" y="T3"/>
                </a:cxn>
                <a:cxn ang="0">
                  <a:pos x="T4" y="T5"/>
                </a:cxn>
                <a:cxn ang="0">
                  <a:pos x="T6" y="T7"/>
                </a:cxn>
              </a:cxnLst>
              <a:rect l="0" t="0" r="r" b="b"/>
              <a:pathLst>
                <a:path w="52" h="131">
                  <a:moveTo>
                    <a:pt x="0" y="0"/>
                  </a:moveTo>
                  <a:cubicBezTo>
                    <a:pt x="11" y="9"/>
                    <a:pt x="18" y="19"/>
                    <a:pt x="27" y="28"/>
                  </a:cubicBezTo>
                  <a:cubicBezTo>
                    <a:pt x="37" y="37"/>
                    <a:pt x="44" y="45"/>
                    <a:pt x="47" y="58"/>
                  </a:cubicBezTo>
                  <a:cubicBezTo>
                    <a:pt x="52" y="82"/>
                    <a:pt x="51" y="106"/>
                    <a:pt x="50" y="131"/>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51" name="Freeform 76"/>
            <p:cNvSpPr>
              <a:spLocks/>
            </p:cNvSpPr>
            <p:nvPr/>
          </p:nvSpPr>
          <p:spPr bwMode="auto">
            <a:xfrm>
              <a:off x="5345113" y="2305051"/>
              <a:ext cx="66675" cy="7937"/>
            </a:xfrm>
            <a:custGeom>
              <a:avLst/>
              <a:gdLst>
                <a:gd name="T0" fmla="*/ 0 w 119"/>
                <a:gd name="T1" fmla="*/ 0 h 16"/>
                <a:gd name="T2" fmla="*/ 31 w 119"/>
                <a:gd name="T3" fmla="*/ 9 h 16"/>
                <a:gd name="T4" fmla="*/ 62 w 119"/>
                <a:gd name="T5" fmla="*/ 13 h 16"/>
                <a:gd name="T6" fmla="*/ 119 w 119"/>
                <a:gd name="T7" fmla="*/ 0 h 16"/>
              </a:gdLst>
              <a:ahLst/>
              <a:cxnLst>
                <a:cxn ang="0">
                  <a:pos x="T0" y="T1"/>
                </a:cxn>
                <a:cxn ang="0">
                  <a:pos x="T2" y="T3"/>
                </a:cxn>
                <a:cxn ang="0">
                  <a:pos x="T4" y="T5"/>
                </a:cxn>
                <a:cxn ang="0">
                  <a:pos x="T6" y="T7"/>
                </a:cxn>
              </a:cxnLst>
              <a:rect l="0" t="0" r="r" b="b"/>
              <a:pathLst>
                <a:path w="119" h="16">
                  <a:moveTo>
                    <a:pt x="0" y="0"/>
                  </a:moveTo>
                  <a:cubicBezTo>
                    <a:pt x="5" y="7"/>
                    <a:pt x="23" y="8"/>
                    <a:pt x="31" y="9"/>
                  </a:cubicBezTo>
                  <a:cubicBezTo>
                    <a:pt x="42" y="11"/>
                    <a:pt x="53" y="12"/>
                    <a:pt x="62" y="13"/>
                  </a:cubicBezTo>
                  <a:cubicBezTo>
                    <a:pt x="81" y="16"/>
                    <a:pt x="106" y="13"/>
                    <a:pt x="119"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52" name="Freeform 77"/>
            <p:cNvSpPr>
              <a:spLocks/>
            </p:cNvSpPr>
            <p:nvPr/>
          </p:nvSpPr>
          <p:spPr bwMode="auto">
            <a:xfrm>
              <a:off x="5345113" y="2305051"/>
              <a:ext cx="66675" cy="7937"/>
            </a:xfrm>
            <a:custGeom>
              <a:avLst/>
              <a:gdLst>
                <a:gd name="T0" fmla="*/ 0 w 119"/>
                <a:gd name="T1" fmla="*/ 0 h 16"/>
                <a:gd name="T2" fmla="*/ 31 w 119"/>
                <a:gd name="T3" fmla="*/ 9 h 16"/>
                <a:gd name="T4" fmla="*/ 62 w 119"/>
                <a:gd name="T5" fmla="*/ 13 h 16"/>
                <a:gd name="T6" fmla="*/ 119 w 119"/>
                <a:gd name="T7" fmla="*/ 0 h 16"/>
              </a:gdLst>
              <a:ahLst/>
              <a:cxnLst>
                <a:cxn ang="0">
                  <a:pos x="T0" y="T1"/>
                </a:cxn>
                <a:cxn ang="0">
                  <a:pos x="T2" y="T3"/>
                </a:cxn>
                <a:cxn ang="0">
                  <a:pos x="T4" y="T5"/>
                </a:cxn>
                <a:cxn ang="0">
                  <a:pos x="T6" y="T7"/>
                </a:cxn>
              </a:cxnLst>
              <a:rect l="0" t="0" r="r" b="b"/>
              <a:pathLst>
                <a:path w="119" h="16">
                  <a:moveTo>
                    <a:pt x="0" y="0"/>
                  </a:moveTo>
                  <a:cubicBezTo>
                    <a:pt x="5" y="7"/>
                    <a:pt x="23" y="8"/>
                    <a:pt x="31" y="9"/>
                  </a:cubicBezTo>
                  <a:cubicBezTo>
                    <a:pt x="42" y="11"/>
                    <a:pt x="53" y="12"/>
                    <a:pt x="62" y="13"/>
                  </a:cubicBezTo>
                  <a:cubicBezTo>
                    <a:pt x="81" y="16"/>
                    <a:pt x="106" y="13"/>
                    <a:pt x="119"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53" name="Freeform 78"/>
            <p:cNvSpPr>
              <a:spLocks/>
            </p:cNvSpPr>
            <p:nvPr/>
          </p:nvSpPr>
          <p:spPr bwMode="auto">
            <a:xfrm>
              <a:off x="5435600" y="2173288"/>
              <a:ext cx="69850" cy="101600"/>
            </a:xfrm>
            <a:custGeom>
              <a:avLst/>
              <a:gdLst>
                <a:gd name="T0" fmla="*/ 122 w 123"/>
                <a:gd name="T1" fmla="*/ 0 h 182"/>
                <a:gd name="T2" fmla="*/ 81 w 123"/>
                <a:gd name="T3" fmla="*/ 30 h 182"/>
                <a:gd name="T4" fmla="*/ 38 w 123"/>
                <a:gd name="T5" fmla="*/ 55 h 182"/>
                <a:gd name="T6" fmla="*/ 1 w 123"/>
                <a:gd name="T7" fmla="*/ 142 h 182"/>
                <a:gd name="T8" fmla="*/ 8 w 123"/>
                <a:gd name="T9" fmla="*/ 182 h 182"/>
              </a:gdLst>
              <a:ahLst/>
              <a:cxnLst>
                <a:cxn ang="0">
                  <a:pos x="T0" y="T1"/>
                </a:cxn>
                <a:cxn ang="0">
                  <a:pos x="T2" y="T3"/>
                </a:cxn>
                <a:cxn ang="0">
                  <a:pos x="T4" y="T5"/>
                </a:cxn>
                <a:cxn ang="0">
                  <a:pos x="T6" y="T7"/>
                </a:cxn>
                <a:cxn ang="0">
                  <a:pos x="T8" y="T9"/>
                </a:cxn>
              </a:cxnLst>
              <a:rect l="0" t="0" r="r" b="b"/>
              <a:pathLst>
                <a:path w="123" h="182">
                  <a:moveTo>
                    <a:pt x="122" y="0"/>
                  </a:moveTo>
                  <a:cubicBezTo>
                    <a:pt x="123" y="16"/>
                    <a:pt x="91" y="25"/>
                    <a:pt x="81" y="30"/>
                  </a:cubicBezTo>
                  <a:cubicBezTo>
                    <a:pt x="66" y="38"/>
                    <a:pt x="51" y="44"/>
                    <a:pt x="38" y="55"/>
                  </a:cubicBezTo>
                  <a:cubicBezTo>
                    <a:pt x="14" y="76"/>
                    <a:pt x="0" y="110"/>
                    <a:pt x="1" y="142"/>
                  </a:cubicBezTo>
                  <a:cubicBezTo>
                    <a:pt x="1" y="155"/>
                    <a:pt x="2" y="171"/>
                    <a:pt x="8" y="182"/>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54" name="Freeform 79"/>
            <p:cNvSpPr>
              <a:spLocks/>
            </p:cNvSpPr>
            <p:nvPr/>
          </p:nvSpPr>
          <p:spPr bwMode="auto">
            <a:xfrm>
              <a:off x="5435600" y="2173288"/>
              <a:ext cx="69850" cy="101600"/>
            </a:xfrm>
            <a:custGeom>
              <a:avLst/>
              <a:gdLst>
                <a:gd name="T0" fmla="*/ 122 w 123"/>
                <a:gd name="T1" fmla="*/ 0 h 182"/>
                <a:gd name="T2" fmla="*/ 81 w 123"/>
                <a:gd name="T3" fmla="*/ 30 h 182"/>
                <a:gd name="T4" fmla="*/ 38 w 123"/>
                <a:gd name="T5" fmla="*/ 55 h 182"/>
                <a:gd name="T6" fmla="*/ 1 w 123"/>
                <a:gd name="T7" fmla="*/ 142 h 182"/>
                <a:gd name="T8" fmla="*/ 8 w 123"/>
                <a:gd name="T9" fmla="*/ 182 h 182"/>
              </a:gdLst>
              <a:ahLst/>
              <a:cxnLst>
                <a:cxn ang="0">
                  <a:pos x="T0" y="T1"/>
                </a:cxn>
                <a:cxn ang="0">
                  <a:pos x="T2" y="T3"/>
                </a:cxn>
                <a:cxn ang="0">
                  <a:pos x="T4" y="T5"/>
                </a:cxn>
                <a:cxn ang="0">
                  <a:pos x="T6" y="T7"/>
                </a:cxn>
                <a:cxn ang="0">
                  <a:pos x="T8" y="T9"/>
                </a:cxn>
              </a:cxnLst>
              <a:rect l="0" t="0" r="r" b="b"/>
              <a:pathLst>
                <a:path w="123" h="182">
                  <a:moveTo>
                    <a:pt x="122" y="0"/>
                  </a:moveTo>
                  <a:cubicBezTo>
                    <a:pt x="123" y="16"/>
                    <a:pt x="91" y="25"/>
                    <a:pt x="81" y="30"/>
                  </a:cubicBezTo>
                  <a:cubicBezTo>
                    <a:pt x="66" y="38"/>
                    <a:pt x="51" y="44"/>
                    <a:pt x="38" y="55"/>
                  </a:cubicBezTo>
                  <a:cubicBezTo>
                    <a:pt x="14" y="76"/>
                    <a:pt x="0" y="110"/>
                    <a:pt x="1" y="142"/>
                  </a:cubicBezTo>
                  <a:cubicBezTo>
                    <a:pt x="1" y="155"/>
                    <a:pt x="2" y="171"/>
                    <a:pt x="8" y="182"/>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55" name="Freeform 80"/>
            <p:cNvSpPr>
              <a:spLocks/>
            </p:cNvSpPr>
            <p:nvPr/>
          </p:nvSpPr>
          <p:spPr bwMode="auto">
            <a:xfrm>
              <a:off x="5454650" y="2130426"/>
              <a:ext cx="12700" cy="68262"/>
            </a:xfrm>
            <a:custGeom>
              <a:avLst/>
              <a:gdLst>
                <a:gd name="T0" fmla="*/ 22 w 23"/>
                <a:gd name="T1" fmla="*/ 0 h 122"/>
                <a:gd name="T2" fmla="*/ 20 w 23"/>
                <a:gd name="T3" fmla="*/ 33 h 122"/>
                <a:gd name="T4" fmla="*/ 7 w 23"/>
                <a:gd name="T5" fmla="*/ 66 h 122"/>
                <a:gd name="T6" fmla="*/ 15 w 23"/>
                <a:gd name="T7" fmla="*/ 122 h 122"/>
              </a:gdLst>
              <a:ahLst/>
              <a:cxnLst>
                <a:cxn ang="0">
                  <a:pos x="T0" y="T1"/>
                </a:cxn>
                <a:cxn ang="0">
                  <a:pos x="T2" y="T3"/>
                </a:cxn>
                <a:cxn ang="0">
                  <a:pos x="T4" y="T5"/>
                </a:cxn>
                <a:cxn ang="0">
                  <a:pos x="T6" y="T7"/>
                </a:cxn>
              </a:cxnLst>
              <a:rect l="0" t="0" r="r" b="b"/>
              <a:pathLst>
                <a:path w="23" h="122">
                  <a:moveTo>
                    <a:pt x="22" y="0"/>
                  </a:moveTo>
                  <a:cubicBezTo>
                    <a:pt x="22" y="10"/>
                    <a:pt x="23" y="23"/>
                    <a:pt x="20" y="33"/>
                  </a:cubicBezTo>
                  <a:cubicBezTo>
                    <a:pt x="18" y="44"/>
                    <a:pt x="10" y="54"/>
                    <a:pt x="7" y="66"/>
                  </a:cubicBezTo>
                  <a:cubicBezTo>
                    <a:pt x="0" y="86"/>
                    <a:pt x="5" y="104"/>
                    <a:pt x="15" y="122"/>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56" name="Freeform 81"/>
            <p:cNvSpPr>
              <a:spLocks/>
            </p:cNvSpPr>
            <p:nvPr/>
          </p:nvSpPr>
          <p:spPr bwMode="auto">
            <a:xfrm>
              <a:off x="5454650" y="2130426"/>
              <a:ext cx="12700" cy="68262"/>
            </a:xfrm>
            <a:custGeom>
              <a:avLst/>
              <a:gdLst>
                <a:gd name="T0" fmla="*/ 22 w 23"/>
                <a:gd name="T1" fmla="*/ 0 h 122"/>
                <a:gd name="T2" fmla="*/ 20 w 23"/>
                <a:gd name="T3" fmla="*/ 33 h 122"/>
                <a:gd name="T4" fmla="*/ 7 w 23"/>
                <a:gd name="T5" fmla="*/ 66 h 122"/>
                <a:gd name="T6" fmla="*/ 15 w 23"/>
                <a:gd name="T7" fmla="*/ 122 h 122"/>
              </a:gdLst>
              <a:ahLst/>
              <a:cxnLst>
                <a:cxn ang="0">
                  <a:pos x="T0" y="T1"/>
                </a:cxn>
                <a:cxn ang="0">
                  <a:pos x="T2" y="T3"/>
                </a:cxn>
                <a:cxn ang="0">
                  <a:pos x="T4" y="T5"/>
                </a:cxn>
                <a:cxn ang="0">
                  <a:pos x="T6" y="T7"/>
                </a:cxn>
              </a:cxnLst>
              <a:rect l="0" t="0" r="r" b="b"/>
              <a:pathLst>
                <a:path w="23" h="122">
                  <a:moveTo>
                    <a:pt x="22" y="0"/>
                  </a:moveTo>
                  <a:cubicBezTo>
                    <a:pt x="22" y="10"/>
                    <a:pt x="23" y="23"/>
                    <a:pt x="20" y="33"/>
                  </a:cubicBezTo>
                  <a:cubicBezTo>
                    <a:pt x="18" y="44"/>
                    <a:pt x="10" y="54"/>
                    <a:pt x="7" y="66"/>
                  </a:cubicBezTo>
                  <a:cubicBezTo>
                    <a:pt x="0" y="86"/>
                    <a:pt x="5" y="104"/>
                    <a:pt x="15" y="122"/>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57" name="Freeform 82"/>
            <p:cNvSpPr>
              <a:spLocks/>
            </p:cNvSpPr>
            <p:nvPr/>
          </p:nvSpPr>
          <p:spPr bwMode="auto">
            <a:xfrm>
              <a:off x="5422900" y="2243138"/>
              <a:ext cx="15875" cy="12700"/>
            </a:xfrm>
            <a:custGeom>
              <a:avLst/>
              <a:gdLst>
                <a:gd name="T0" fmla="*/ 0 w 27"/>
                <a:gd name="T1" fmla="*/ 19 h 24"/>
                <a:gd name="T2" fmla="*/ 27 w 27"/>
                <a:gd name="T3" fmla="*/ 0 h 24"/>
              </a:gdLst>
              <a:ahLst/>
              <a:cxnLst>
                <a:cxn ang="0">
                  <a:pos x="T0" y="T1"/>
                </a:cxn>
                <a:cxn ang="0">
                  <a:pos x="T2" y="T3"/>
                </a:cxn>
              </a:cxnLst>
              <a:rect l="0" t="0" r="r" b="b"/>
              <a:pathLst>
                <a:path w="27" h="24">
                  <a:moveTo>
                    <a:pt x="0" y="19"/>
                  </a:moveTo>
                  <a:cubicBezTo>
                    <a:pt x="8" y="24"/>
                    <a:pt x="21" y="4"/>
                    <a:pt x="27"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58" name="Freeform 83"/>
            <p:cNvSpPr>
              <a:spLocks/>
            </p:cNvSpPr>
            <p:nvPr/>
          </p:nvSpPr>
          <p:spPr bwMode="auto">
            <a:xfrm>
              <a:off x="5422900" y="2243138"/>
              <a:ext cx="15875" cy="12700"/>
            </a:xfrm>
            <a:custGeom>
              <a:avLst/>
              <a:gdLst>
                <a:gd name="T0" fmla="*/ 0 w 27"/>
                <a:gd name="T1" fmla="*/ 19 h 24"/>
                <a:gd name="T2" fmla="*/ 27 w 27"/>
                <a:gd name="T3" fmla="*/ 0 h 24"/>
              </a:gdLst>
              <a:ahLst/>
              <a:cxnLst>
                <a:cxn ang="0">
                  <a:pos x="T0" y="T1"/>
                </a:cxn>
                <a:cxn ang="0">
                  <a:pos x="T2" y="T3"/>
                </a:cxn>
              </a:cxnLst>
              <a:rect l="0" t="0" r="r" b="b"/>
              <a:pathLst>
                <a:path w="27" h="24">
                  <a:moveTo>
                    <a:pt x="0" y="19"/>
                  </a:moveTo>
                  <a:cubicBezTo>
                    <a:pt x="8" y="24"/>
                    <a:pt x="21" y="4"/>
                    <a:pt x="27"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59" name="Freeform 84"/>
            <p:cNvSpPr>
              <a:spLocks/>
            </p:cNvSpPr>
            <p:nvPr/>
          </p:nvSpPr>
          <p:spPr bwMode="auto">
            <a:xfrm>
              <a:off x="5426075" y="2132013"/>
              <a:ext cx="22225" cy="79375"/>
            </a:xfrm>
            <a:custGeom>
              <a:avLst/>
              <a:gdLst>
                <a:gd name="T0" fmla="*/ 20 w 41"/>
                <a:gd name="T1" fmla="*/ 0 h 143"/>
                <a:gd name="T2" fmla="*/ 8 w 41"/>
                <a:gd name="T3" fmla="*/ 42 h 143"/>
                <a:gd name="T4" fmla="*/ 1 w 41"/>
                <a:gd name="T5" fmla="*/ 88 h 143"/>
                <a:gd name="T6" fmla="*/ 11 w 41"/>
                <a:gd name="T7" fmla="*/ 123 h 143"/>
                <a:gd name="T8" fmla="*/ 41 w 41"/>
                <a:gd name="T9" fmla="*/ 143 h 143"/>
              </a:gdLst>
              <a:ahLst/>
              <a:cxnLst>
                <a:cxn ang="0">
                  <a:pos x="T0" y="T1"/>
                </a:cxn>
                <a:cxn ang="0">
                  <a:pos x="T2" y="T3"/>
                </a:cxn>
                <a:cxn ang="0">
                  <a:pos x="T4" y="T5"/>
                </a:cxn>
                <a:cxn ang="0">
                  <a:pos x="T6" y="T7"/>
                </a:cxn>
                <a:cxn ang="0">
                  <a:pos x="T8" y="T9"/>
                </a:cxn>
              </a:cxnLst>
              <a:rect l="0" t="0" r="r" b="b"/>
              <a:pathLst>
                <a:path w="41" h="143">
                  <a:moveTo>
                    <a:pt x="20" y="0"/>
                  </a:moveTo>
                  <a:cubicBezTo>
                    <a:pt x="18" y="14"/>
                    <a:pt x="11" y="28"/>
                    <a:pt x="8" y="42"/>
                  </a:cubicBezTo>
                  <a:cubicBezTo>
                    <a:pt x="4" y="57"/>
                    <a:pt x="2" y="72"/>
                    <a:pt x="1" y="88"/>
                  </a:cubicBezTo>
                  <a:cubicBezTo>
                    <a:pt x="1" y="102"/>
                    <a:pt x="0" y="114"/>
                    <a:pt x="11" y="123"/>
                  </a:cubicBezTo>
                  <a:cubicBezTo>
                    <a:pt x="20" y="131"/>
                    <a:pt x="32" y="136"/>
                    <a:pt x="41" y="143"/>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60" name="Freeform 85"/>
            <p:cNvSpPr>
              <a:spLocks/>
            </p:cNvSpPr>
            <p:nvPr/>
          </p:nvSpPr>
          <p:spPr bwMode="auto">
            <a:xfrm>
              <a:off x="5426075" y="2132013"/>
              <a:ext cx="22225" cy="79375"/>
            </a:xfrm>
            <a:custGeom>
              <a:avLst/>
              <a:gdLst>
                <a:gd name="T0" fmla="*/ 20 w 41"/>
                <a:gd name="T1" fmla="*/ 0 h 143"/>
                <a:gd name="T2" fmla="*/ 8 w 41"/>
                <a:gd name="T3" fmla="*/ 42 h 143"/>
                <a:gd name="T4" fmla="*/ 1 w 41"/>
                <a:gd name="T5" fmla="*/ 88 h 143"/>
                <a:gd name="T6" fmla="*/ 11 w 41"/>
                <a:gd name="T7" fmla="*/ 123 h 143"/>
                <a:gd name="T8" fmla="*/ 41 w 41"/>
                <a:gd name="T9" fmla="*/ 143 h 143"/>
              </a:gdLst>
              <a:ahLst/>
              <a:cxnLst>
                <a:cxn ang="0">
                  <a:pos x="T0" y="T1"/>
                </a:cxn>
                <a:cxn ang="0">
                  <a:pos x="T2" y="T3"/>
                </a:cxn>
                <a:cxn ang="0">
                  <a:pos x="T4" y="T5"/>
                </a:cxn>
                <a:cxn ang="0">
                  <a:pos x="T6" y="T7"/>
                </a:cxn>
                <a:cxn ang="0">
                  <a:pos x="T8" y="T9"/>
                </a:cxn>
              </a:cxnLst>
              <a:rect l="0" t="0" r="r" b="b"/>
              <a:pathLst>
                <a:path w="41" h="143">
                  <a:moveTo>
                    <a:pt x="20" y="0"/>
                  </a:moveTo>
                  <a:cubicBezTo>
                    <a:pt x="18" y="14"/>
                    <a:pt x="11" y="28"/>
                    <a:pt x="8" y="42"/>
                  </a:cubicBezTo>
                  <a:cubicBezTo>
                    <a:pt x="4" y="57"/>
                    <a:pt x="2" y="72"/>
                    <a:pt x="1" y="88"/>
                  </a:cubicBezTo>
                  <a:cubicBezTo>
                    <a:pt x="1" y="102"/>
                    <a:pt x="0" y="114"/>
                    <a:pt x="11" y="123"/>
                  </a:cubicBezTo>
                  <a:cubicBezTo>
                    <a:pt x="20" y="131"/>
                    <a:pt x="32" y="136"/>
                    <a:pt x="41" y="143"/>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61" name="Freeform 86"/>
            <p:cNvSpPr>
              <a:spLocks/>
            </p:cNvSpPr>
            <p:nvPr/>
          </p:nvSpPr>
          <p:spPr bwMode="auto">
            <a:xfrm>
              <a:off x="5387975" y="2195513"/>
              <a:ext cx="38100" cy="49213"/>
            </a:xfrm>
            <a:custGeom>
              <a:avLst/>
              <a:gdLst>
                <a:gd name="T0" fmla="*/ 0 w 69"/>
                <a:gd name="T1" fmla="*/ 87 h 87"/>
                <a:gd name="T2" fmla="*/ 12 w 69"/>
                <a:gd name="T3" fmla="*/ 64 h 87"/>
                <a:gd name="T4" fmla="*/ 27 w 69"/>
                <a:gd name="T5" fmla="*/ 37 h 87"/>
                <a:gd name="T6" fmla="*/ 69 w 69"/>
                <a:gd name="T7" fmla="*/ 0 h 87"/>
              </a:gdLst>
              <a:ahLst/>
              <a:cxnLst>
                <a:cxn ang="0">
                  <a:pos x="T0" y="T1"/>
                </a:cxn>
                <a:cxn ang="0">
                  <a:pos x="T2" y="T3"/>
                </a:cxn>
                <a:cxn ang="0">
                  <a:pos x="T4" y="T5"/>
                </a:cxn>
                <a:cxn ang="0">
                  <a:pos x="T6" y="T7"/>
                </a:cxn>
              </a:cxnLst>
              <a:rect l="0" t="0" r="r" b="b"/>
              <a:pathLst>
                <a:path w="69" h="87">
                  <a:moveTo>
                    <a:pt x="0" y="87"/>
                  </a:moveTo>
                  <a:cubicBezTo>
                    <a:pt x="5" y="80"/>
                    <a:pt x="6" y="72"/>
                    <a:pt x="12" y="64"/>
                  </a:cubicBezTo>
                  <a:cubicBezTo>
                    <a:pt x="17" y="56"/>
                    <a:pt x="22" y="46"/>
                    <a:pt x="27" y="37"/>
                  </a:cubicBezTo>
                  <a:cubicBezTo>
                    <a:pt x="38" y="18"/>
                    <a:pt x="53" y="13"/>
                    <a:pt x="69"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62" name="Freeform 87"/>
            <p:cNvSpPr>
              <a:spLocks/>
            </p:cNvSpPr>
            <p:nvPr/>
          </p:nvSpPr>
          <p:spPr bwMode="auto">
            <a:xfrm>
              <a:off x="5387975" y="2195513"/>
              <a:ext cx="38100" cy="49213"/>
            </a:xfrm>
            <a:custGeom>
              <a:avLst/>
              <a:gdLst>
                <a:gd name="T0" fmla="*/ 0 w 69"/>
                <a:gd name="T1" fmla="*/ 87 h 87"/>
                <a:gd name="T2" fmla="*/ 12 w 69"/>
                <a:gd name="T3" fmla="*/ 64 h 87"/>
                <a:gd name="T4" fmla="*/ 27 w 69"/>
                <a:gd name="T5" fmla="*/ 37 h 87"/>
                <a:gd name="T6" fmla="*/ 69 w 69"/>
                <a:gd name="T7" fmla="*/ 0 h 87"/>
              </a:gdLst>
              <a:ahLst/>
              <a:cxnLst>
                <a:cxn ang="0">
                  <a:pos x="T0" y="T1"/>
                </a:cxn>
                <a:cxn ang="0">
                  <a:pos x="T2" y="T3"/>
                </a:cxn>
                <a:cxn ang="0">
                  <a:pos x="T4" y="T5"/>
                </a:cxn>
                <a:cxn ang="0">
                  <a:pos x="T6" y="T7"/>
                </a:cxn>
              </a:cxnLst>
              <a:rect l="0" t="0" r="r" b="b"/>
              <a:pathLst>
                <a:path w="69" h="87">
                  <a:moveTo>
                    <a:pt x="0" y="87"/>
                  </a:moveTo>
                  <a:cubicBezTo>
                    <a:pt x="5" y="80"/>
                    <a:pt x="6" y="72"/>
                    <a:pt x="12" y="64"/>
                  </a:cubicBezTo>
                  <a:cubicBezTo>
                    <a:pt x="17" y="56"/>
                    <a:pt x="22" y="46"/>
                    <a:pt x="27" y="37"/>
                  </a:cubicBezTo>
                  <a:cubicBezTo>
                    <a:pt x="38" y="18"/>
                    <a:pt x="53" y="13"/>
                    <a:pt x="69"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63" name="Freeform 88"/>
            <p:cNvSpPr>
              <a:spLocks/>
            </p:cNvSpPr>
            <p:nvPr/>
          </p:nvSpPr>
          <p:spPr bwMode="auto">
            <a:xfrm>
              <a:off x="5349875" y="2200276"/>
              <a:ext cx="63500" cy="20637"/>
            </a:xfrm>
            <a:custGeom>
              <a:avLst/>
              <a:gdLst>
                <a:gd name="T0" fmla="*/ 0 w 113"/>
                <a:gd name="T1" fmla="*/ 35 h 35"/>
                <a:gd name="T2" fmla="*/ 21 w 113"/>
                <a:gd name="T3" fmla="*/ 18 h 35"/>
                <a:gd name="T4" fmla="*/ 52 w 113"/>
                <a:gd name="T5" fmla="*/ 5 h 35"/>
                <a:gd name="T6" fmla="*/ 113 w 113"/>
                <a:gd name="T7" fmla="*/ 7 h 35"/>
              </a:gdLst>
              <a:ahLst/>
              <a:cxnLst>
                <a:cxn ang="0">
                  <a:pos x="T0" y="T1"/>
                </a:cxn>
                <a:cxn ang="0">
                  <a:pos x="T2" y="T3"/>
                </a:cxn>
                <a:cxn ang="0">
                  <a:pos x="T4" y="T5"/>
                </a:cxn>
                <a:cxn ang="0">
                  <a:pos x="T6" y="T7"/>
                </a:cxn>
              </a:cxnLst>
              <a:rect l="0" t="0" r="r" b="b"/>
              <a:pathLst>
                <a:path w="113" h="35">
                  <a:moveTo>
                    <a:pt x="0" y="35"/>
                  </a:moveTo>
                  <a:cubicBezTo>
                    <a:pt x="7" y="34"/>
                    <a:pt x="15" y="23"/>
                    <a:pt x="21" y="18"/>
                  </a:cubicBezTo>
                  <a:cubicBezTo>
                    <a:pt x="30" y="13"/>
                    <a:pt x="42" y="7"/>
                    <a:pt x="52" y="5"/>
                  </a:cubicBezTo>
                  <a:cubicBezTo>
                    <a:pt x="70" y="0"/>
                    <a:pt x="95" y="4"/>
                    <a:pt x="113" y="7"/>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24" name="Freeform 89"/>
            <p:cNvSpPr>
              <a:spLocks/>
            </p:cNvSpPr>
            <p:nvPr/>
          </p:nvSpPr>
          <p:spPr bwMode="auto">
            <a:xfrm>
              <a:off x="5349875" y="2200276"/>
              <a:ext cx="63500" cy="20637"/>
            </a:xfrm>
            <a:custGeom>
              <a:avLst/>
              <a:gdLst>
                <a:gd name="T0" fmla="*/ 0 w 113"/>
                <a:gd name="T1" fmla="*/ 35 h 35"/>
                <a:gd name="T2" fmla="*/ 21 w 113"/>
                <a:gd name="T3" fmla="*/ 18 h 35"/>
                <a:gd name="T4" fmla="*/ 52 w 113"/>
                <a:gd name="T5" fmla="*/ 5 h 35"/>
                <a:gd name="T6" fmla="*/ 113 w 113"/>
                <a:gd name="T7" fmla="*/ 7 h 35"/>
              </a:gdLst>
              <a:ahLst/>
              <a:cxnLst>
                <a:cxn ang="0">
                  <a:pos x="T0" y="T1"/>
                </a:cxn>
                <a:cxn ang="0">
                  <a:pos x="T2" y="T3"/>
                </a:cxn>
                <a:cxn ang="0">
                  <a:pos x="T4" y="T5"/>
                </a:cxn>
                <a:cxn ang="0">
                  <a:pos x="T6" y="T7"/>
                </a:cxn>
              </a:cxnLst>
              <a:rect l="0" t="0" r="r" b="b"/>
              <a:pathLst>
                <a:path w="113" h="35">
                  <a:moveTo>
                    <a:pt x="0" y="35"/>
                  </a:moveTo>
                  <a:cubicBezTo>
                    <a:pt x="7" y="34"/>
                    <a:pt x="15" y="23"/>
                    <a:pt x="21" y="18"/>
                  </a:cubicBezTo>
                  <a:cubicBezTo>
                    <a:pt x="30" y="13"/>
                    <a:pt x="42" y="7"/>
                    <a:pt x="52" y="5"/>
                  </a:cubicBezTo>
                  <a:cubicBezTo>
                    <a:pt x="70" y="0"/>
                    <a:pt x="95" y="4"/>
                    <a:pt x="113" y="7"/>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25" name="Freeform 90"/>
            <p:cNvSpPr>
              <a:spLocks/>
            </p:cNvSpPr>
            <p:nvPr/>
          </p:nvSpPr>
          <p:spPr bwMode="auto">
            <a:xfrm>
              <a:off x="5337175" y="2124076"/>
              <a:ext cx="46038" cy="46037"/>
            </a:xfrm>
            <a:custGeom>
              <a:avLst/>
              <a:gdLst>
                <a:gd name="T0" fmla="*/ 46 w 82"/>
                <a:gd name="T1" fmla="*/ 0 h 81"/>
                <a:gd name="T2" fmla="*/ 73 w 82"/>
                <a:gd name="T3" fmla="*/ 27 h 81"/>
                <a:gd name="T4" fmla="*/ 70 w 82"/>
                <a:gd name="T5" fmla="*/ 63 h 81"/>
                <a:gd name="T6" fmla="*/ 38 w 82"/>
                <a:gd name="T7" fmla="*/ 73 h 81"/>
                <a:gd name="T8" fmla="*/ 0 w 82"/>
                <a:gd name="T9" fmla="*/ 60 h 81"/>
              </a:gdLst>
              <a:ahLst/>
              <a:cxnLst>
                <a:cxn ang="0">
                  <a:pos x="T0" y="T1"/>
                </a:cxn>
                <a:cxn ang="0">
                  <a:pos x="T2" y="T3"/>
                </a:cxn>
                <a:cxn ang="0">
                  <a:pos x="T4" y="T5"/>
                </a:cxn>
                <a:cxn ang="0">
                  <a:pos x="T6" y="T7"/>
                </a:cxn>
                <a:cxn ang="0">
                  <a:pos x="T8" y="T9"/>
                </a:cxn>
              </a:cxnLst>
              <a:rect l="0" t="0" r="r" b="b"/>
              <a:pathLst>
                <a:path w="82" h="81">
                  <a:moveTo>
                    <a:pt x="46" y="0"/>
                  </a:moveTo>
                  <a:cubicBezTo>
                    <a:pt x="58" y="7"/>
                    <a:pt x="66" y="17"/>
                    <a:pt x="73" y="27"/>
                  </a:cubicBezTo>
                  <a:cubicBezTo>
                    <a:pt x="82" y="40"/>
                    <a:pt x="79" y="51"/>
                    <a:pt x="70" y="63"/>
                  </a:cubicBezTo>
                  <a:cubicBezTo>
                    <a:pt x="60" y="75"/>
                    <a:pt x="52" y="81"/>
                    <a:pt x="38" y="73"/>
                  </a:cubicBezTo>
                  <a:cubicBezTo>
                    <a:pt x="26" y="67"/>
                    <a:pt x="12" y="64"/>
                    <a:pt x="0" y="6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27" name="Freeform 91"/>
            <p:cNvSpPr>
              <a:spLocks/>
            </p:cNvSpPr>
            <p:nvPr/>
          </p:nvSpPr>
          <p:spPr bwMode="auto">
            <a:xfrm>
              <a:off x="5337175" y="2124076"/>
              <a:ext cx="46038" cy="46037"/>
            </a:xfrm>
            <a:custGeom>
              <a:avLst/>
              <a:gdLst>
                <a:gd name="T0" fmla="*/ 46 w 82"/>
                <a:gd name="T1" fmla="*/ 0 h 81"/>
                <a:gd name="T2" fmla="*/ 73 w 82"/>
                <a:gd name="T3" fmla="*/ 27 h 81"/>
                <a:gd name="T4" fmla="*/ 70 w 82"/>
                <a:gd name="T5" fmla="*/ 63 h 81"/>
                <a:gd name="T6" fmla="*/ 38 w 82"/>
                <a:gd name="T7" fmla="*/ 73 h 81"/>
                <a:gd name="T8" fmla="*/ 0 w 82"/>
                <a:gd name="T9" fmla="*/ 60 h 81"/>
              </a:gdLst>
              <a:ahLst/>
              <a:cxnLst>
                <a:cxn ang="0">
                  <a:pos x="T0" y="T1"/>
                </a:cxn>
                <a:cxn ang="0">
                  <a:pos x="T2" y="T3"/>
                </a:cxn>
                <a:cxn ang="0">
                  <a:pos x="T4" y="T5"/>
                </a:cxn>
                <a:cxn ang="0">
                  <a:pos x="T6" y="T7"/>
                </a:cxn>
                <a:cxn ang="0">
                  <a:pos x="T8" y="T9"/>
                </a:cxn>
              </a:cxnLst>
              <a:rect l="0" t="0" r="r" b="b"/>
              <a:pathLst>
                <a:path w="82" h="81">
                  <a:moveTo>
                    <a:pt x="46" y="0"/>
                  </a:moveTo>
                  <a:cubicBezTo>
                    <a:pt x="58" y="7"/>
                    <a:pt x="66" y="17"/>
                    <a:pt x="73" y="27"/>
                  </a:cubicBezTo>
                  <a:cubicBezTo>
                    <a:pt x="82" y="40"/>
                    <a:pt x="79" y="51"/>
                    <a:pt x="70" y="63"/>
                  </a:cubicBezTo>
                  <a:cubicBezTo>
                    <a:pt x="60" y="75"/>
                    <a:pt x="52" y="81"/>
                    <a:pt x="38" y="73"/>
                  </a:cubicBezTo>
                  <a:cubicBezTo>
                    <a:pt x="26" y="67"/>
                    <a:pt x="12" y="64"/>
                    <a:pt x="0" y="6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28" name="Freeform 92"/>
            <p:cNvSpPr>
              <a:spLocks/>
            </p:cNvSpPr>
            <p:nvPr/>
          </p:nvSpPr>
          <p:spPr bwMode="auto">
            <a:xfrm>
              <a:off x="5362575" y="2166938"/>
              <a:ext cx="3175" cy="12700"/>
            </a:xfrm>
            <a:custGeom>
              <a:avLst/>
              <a:gdLst>
                <a:gd name="T0" fmla="*/ 6 w 6"/>
                <a:gd name="T1" fmla="*/ 22 h 22"/>
                <a:gd name="T2" fmla="*/ 3 w 6"/>
                <a:gd name="T3" fmla="*/ 0 h 22"/>
              </a:gdLst>
              <a:ahLst/>
              <a:cxnLst>
                <a:cxn ang="0">
                  <a:pos x="T0" y="T1"/>
                </a:cxn>
                <a:cxn ang="0">
                  <a:pos x="T2" y="T3"/>
                </a:cxn>
              </a:cxnLst>
              <a:rect l="0" t="0" r="r" b="b"/>
              <a:pathLst>
                <a:path w="6" h="22">
                  <a:moveTo>
                    <a:pt x="6" y="22"/>
                  </a:moveTo>
                  <a:cubicBezTo>
                    <a:pt x="3" y="16"/>
                    <a:pt x="0" y="6"/>
                    <a:pt x="3"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29" name="Freeform 93"/>
            <p:cNvSpPr>
              <a:spLocks/>
            </p:cNvSpPr>
            <p:nvPr/>
          </p:nvSpPr>
          <p:spPr bwMode="auto">
            <a:xfrm>
              <a:off x="5362575" y="2166938"/>
              <a:ext cx="3175" cy="12700"/>
            </a:xfrm>
            <a:custGeom>
              <a:avLst/>
              <a:gdLst>
                <a:gd name="T0" fmla="*/ 6 w 6"/>
                <a:gd name="T1" fmla="*/ 22 h 22"/>
                <a:gd name="T2" fmla="*/ 3 w 6"/>
                <a:gd name="T3" fmla="*/ 0 h 22"/>
              </a:gdLst>
              <a:ahLst/>
              <a:cxnLst>
                <a:cxn ang="0">
                  <a:pos x="T0" y="T1"/>
                </a:cxn>
                <a:cxn ang="0">
                  <a:pos x="T2" y="T3"/>
                </a:cxn>
              </a:cxnLst>
              <a:rect l="0" t="0" r="r" b="b"/>
              <a:pathLst>
                <a:path w="6" h="22">
                  <a:moveTo>
                    <a:pt x="6" y="22"/>
                  </a:moveTo>
                  <a:cubicBezTo>
                    <a:pt x="3" y="16"/>
                    <a:pt x="0" y="6"/>
                    <a:pt x="3"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30" name="Freeform 94"/>
            <p:cNvSpPr>
              <a:spLocks/>
            </p:cNvSpPr>
            <p:nvPr/>
          </p:nvSpPr>
          <p:spPr bwMode="auto">
            <a:xfrm>
              <a:off x="5380038" y="2132013"/>
              <a:ext cx="57150" cy="14288"/>
            </a:xfrm>
            <a:custGeom>
              <a:avLst/>
              <a:gdLst>
                <a:gd name="T0" fmla="*/ 102 w 102"/>
                <a:gd name="T1" fmla="*/ 4 h 25"/>
                <a:gd name="T2" fmla="*/ 76 w 102"/>
                <a:gd name="T3" fmla="*/ 0 h 25"/>
                <a:gd name="T4" fmla="*/ 47 w 102"/>
                <a:gd name="T5" fmla="*/ 8 h 25"/>
                <a:gd name="T6" fmla="*/ 0 w 102"/>
                <a:gd name="T7" fmla="*/ 25 h 25"/>
              </a:gdLst>
              <a:ahLst/>
              <a:cxnLst>
                <a:cxn ang="0">
                  <a:pos x="T0" y="T1"/>
                </a:cxn>
                <a:cxn ang="0">
                  <a:pos x="T2" y="T3"/>
                </a:cxn>
                <a:cxn ang="0">
                  <a:pos x="T4" y="T5"/>
                </a:cxn>
                <a:cxn ang="0">
                  <a:pos x="T6" y="T7"/>
                </a:cxn>
              </a:cxnLst>
              <a:rect l="0" t="0" r="r" b="b"/>
              <a:pathLst>
                <a:path w="102" h="25">
                  <a:moveTo>
                    <a:pt x="102" y="4"/>
                  </a:moveTo>
                  <a:cubicBezTo>
                    <a:pt x="93" y="5"/>
                    <a:pt x="85" y="0"/>
                    <a:pt x="76" y="0"/>
                  </a:cubicBezTo>
                  <a:cubicBezTo>
                    <a:pt x="65" y="1"/>
                    <a:pt x="57" y="5"/>
                    <a:pt x="47" y="8"/>
                  </a:cubicBezTo>
                  <a:cubicBezTo>
                    <a:pt x="31" y="15"/>
                    <a:pt x="16" y="20"/>
                    <a:pt x="0" y="25"/>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31" name="Freeform 95"/>
            <p:cNvSpPr>
              <a:spLocks/>
            </p:cNvSpPr>
            <p:nvPr/>
          </p:nvSpPr>
          <p:spPr bwMode="auto">
            <a:xfrm>
              <a:off x="5380038" y="2132013"/>
              <a:ext cx="57150" cy="14288"/>
            </a:xfrm>
            <a:custGeom>
              <a:avLst/>
              <a:gdLst>
                <a:gd name="T0" fmla="*/ 102 w 102"/>
                <a:gd name="T1" fmla="*/ 4 h 25"/>
                <a:gd name="T2" fmla="*/ 76 w 102"/>
                <a:gd name="T3" fmla="*/ 0 h 25"/>
                <a:gd name="T4" fmla="*/ 47 w 102"/>
                <a:gd name="T5" fmla="*/ 8 h 25"/>
                <a:gd name="T6" fmla="*/ 0 w 102"/>
                <a:gd name="T7" fmla="*/ 25 h 25"/>
              </a:gdLst>
              <a:ahLst/>
              <a:cxnLst>
                <a:cxn ang="0">
                  <a:pos x="T0" y="T1"/>
                </a:cxn>
                <a:cxn ang="0">
                  <a:pos x="T2" y="T3"/>
                </a:cxn>
                <a:cxn ang="0">
                  <a:pos x="T4" y="T5"/>
                </a:cxn>
                <a:cxn ang="0">
                  <a:pos x="T6" y="T7"/>
                </a:cxn>
              </a:cxnLst>
              <a:rect l="0" t="0" r="r" b="b"/>
              <a:pathLst>
                <a:path w="102" h="25">
                  <a:moveTo>
                    <a:pt x="102" y="4"/>
                  </a:moveTo>
                  <a:cubicBezTo>
                    <a:pt x="93" y="5"/>
                    <a:pt x="85" y="0"/>
                    <a:pt x="76" y="0"/>
                  </a:cubicBezTo>
                  <a:cubicBezTo>
                    <a:pt x="65" y="1"/>
                    <a:pt x="57" y="5"/>
                    <a:pt x="47" y="8"/>
                  </a:cubicBezTo>
                  <a:cubicBezTo>
                    <a:pt x="31" y="15"/>
                    <a:pt x="16" y="20"/>
                    <a:pt x="0" y="25"/>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32" name="Freeform 96"/>
            <p:cNvSpPr>
              <a:spLocks/>
            </p:cNvSpPr>
            <p:nvPr/>
          </p:nvSpPr>
          <p:spPr bwMode="auto">
            <a:xfrm>
              <a:off x="5427663" y="2286001"/>
              <a:ext cx="134937" cy="55562"/>
            </a:xfrm>
            <a:custGeom>
              <a:avLst/>
              <a:gdLst>
                <a:gd name="T0" fmla="*/ 0 w 241"/>
                <a:gd name="T1" fmla="*/ 79 h 99"/>
                <a:gd name="T2" fmla="*/ 24 w 241"/>
                <a:gd name="T3" fmla="*/ 77 h 99"/>
                <a:gd name="T4" fmla="*/ 44 w 241"/>
                <a:gd name="T5" fmla="*/ 72 h 99"/>
                <a:gd name="T6" fmla="*/ 76 w 241"/>
                <a:gd name="T7" fmla="*/ 92 h 99"/>
                <a:gd name="T8" fmla="*/ 120 w 241"/>
                <a:gd name="T9" fmla="*/ 98 h 99"/>
                <a:gd name="T10" fmla="*/ 165 w 241"/>
                <a:gd name="T11" fmla="*/ 90 h 99"/>
                <a:gd name="T12" fmla="*/ 211 w 241"/>
                <a:gd name="T13" fmla="*/ 72 h 99"/>
                <a:gd name="T14" fmla="*/ 235 w 241"/>
                <a:gd name="T15" fmla="*/ 43 h 99"/>
                <a:gd name="T16" fmla="*/ 228 w 241"/>
                <a:gd name="T17" fmla="*/ 3 h 99"/>
                <a:gd name="T18" fmla="*/ 201 w 241"/>
                <a:gd name="T19" fmla="*/ 0 h 99"/>
                <a:gd name="T20" fmla="*/ 172 w 241"/>
                <a:gd name="T21" fmla="*/ 7 h 99"/>
                <a:gd name="T22" fmla="*/ 126 w 241"/>
                <a:gd name="T23" fmla="*/ 28 h 99"/>
                <a:gd name="T24" fmla="*/ 77 w 241"/>
                <a:gd name="T25" fmla="*/ 39 h 99"/>
                <a:gd name="T26" fmla="*/ 36 w 241"/>
                <a:gd name="T27" fmla="*/ 60 h 99"/>
                <a:gd name="T28" fmla="*/ 20 w 241"/>
                <a:gd name="T29" fmla="*/ 74 h 99"/>
                <a:gd name="T30" fmla="*/ 0 w 241"/>
                <a:gd name="T31"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99">
                  <a:moveTo>
                    <a:pt x="0" y="79"/>
                  </a:moveTo>
                  <a:cubicBezTo>
                    <a:pt x="7" y="78"/>
                    <a:pt x="16" y="78"/>
                    <a:pt x="24" y="77"/>
                  </a:cubicBezTo>
                  <a:cubicBezTo>
                    <a:pt x="31" y="75"/>
                    <a:pt x="36" y="72"/>
                    <a:pt x="44" y="72"/>
                  </a:cubicBezTo>
                  <a:cubicBezTo>
                    <a:pt x="58" y="73"/>
                    <a:pt x="64" y="86"/>
                    <a:pt x="76" y="92"/>
                  </a:cubicBezTo>
                  <a:cubicBezTo>
                    <a:pt x="89" y="99"/>
                    <a:pt x="105" y="99"/>
                    <a:pt x="120" y="98"/>
                  </a:cubicBezTo>
                  <a:cubicBezTo>
                    <a:pt x="135" y="96"/>
                    <a:pt x="151" y="96"/>
                    <a:pt x="165" y="90"/>
                  </a:cubicBezTo>
                  <a:cubicBezTo>
                    <a:pt x="180" y="85"/>
                    <a:pt x="198" y="81"/>
                    <a:pt x="211" y="72"/>
                  </a:cubicBezTo>
                  <a:cubicBezTo>
                    <a:pt x="219" y="65"/>
                    <a:pt x="233" y="52"/>
                    <a:pt x="235" y="43"/>
                  </a:cubicBezTo>
                  <a:cubicBezTo>
                    <a:pt x="238" y="31"/>
                    <a:pt x="241" y="7"/>
                    <a:pt x="228" y="3"/>
                  </a:cubicBezTo>
                  <a:cubicBezTo>
                    <a:pt x="221" y="0"/>
                    <a:pt x="209" y="0"/>
                    <a:pt x="201" y="0"/>
                  </a:cubicBezTo>
                  <a:cubicBezTo>
                    <a:pt x="191" y="1"/>
                    <a:pt x="181" y="3"/>
                    <a:pt x="172" y="7"/>
                  </a:cubicBezTo>
                  <a:cubicBezTo>
                    <a:pt x="156" y="15"/>
                    <a:pt x="145" y="25"/>
                    <a:pt x="126" y="28"/>
                  </a:cubicBezTo>
                  <a:cubicBezTo>
                    <a:pt x="109" y="31"/>
                    <a:pt x="94" y="35"/>
                    <a:pt x="77" y="39"/>
                  </a:cubicBezTo>
                  <a:cubicBezTo>
                    <a:pt x="62" y="43"/>
                    <a:pt x="50" y="52"/>
                    <a:pt x="36" y="60"/>
                  </a:cubicBezTo>
                  <a:cubicBezTo>
                    <a:pt x="29" y="64"/>
                    <a:pt x="25" y="70"/>
                    <a:pt x="20" y="74"/>
                  </a:cubicBezTo>
                  <a:cubicBezTo>
                    <a:pt x="15" y="78"/>
                    <a:pt x="7" y="79"/>
                    <a:pt x="0" y="8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33" name="Freeform 97"/>
            <p:cNvSpPr>
              <a:spLocks/>
            </p:cNvSpPr>
            <p:nvPr/>
          </p:nvSpPr>
          <p:spPr bwMode="auto">
            <a:xfrm>
              <a:off x="5427663" y="2286001"/>
              <a:ext cx="134937" cy="55562"/>
            </a:xfrm>
            <a:custGeom>
              <a:avLst/>
              <a:gdLst>
                <a:gd name="T0" fmla="*/ 0 w 241"/>
                <a:gd name="T1" fmla="*/ 79 h 99"/>
                <a:gd name="T2" fmla="*/ 24 w 241"/>
                <a:gd name="T3" fmla="*/ 77 h 99"/>
                <a:gd name="T4" fmla="*/ 44 w 241"/>
                <a:gd name="T5" fmla="*/ 72 h 99"/>
                <a:gd name="T6" fmla="*/ 76 w 241"/>
                <a:gd name="T7" fmla="*/ 92 h 99"/>
                <a:gd name="T8" fmla="*/ 120 w 241"/>
                <a:gd name="T9" fmla="*/ 98 h 99"/>
                <a:gd name="T10" fmla="*/ 165 w 241"/>
                <a:gd name="T11" fmla="*/ 90 h 99"/>
                <a:gd name="T12" fmla="*/ 211 w 241"/>
                <a:gd name="T13" fmla="*/ 72 h 99"/>
                <a:gd name="T14" fmla="*/ 235 w 241"/>
                <a:gd name="T15" fmla="*/ 43 h 99"/>
                <a:gd name="T16" fmla="*/ 228 w 241"/>
                <a:gd name="T17" fmla="*/ 3 h 99"/>
                <a:gd name="T18" fmla="*/ 201 w 241"/>
                <a:gd name="T19" fmla="*/ 0 h 99"/>
                <a:gd name="T20" fmla="*/ 172 w 241"/>
                <a:gd name="T21" fmla="*/ 7 h 99"/>
                <a:gd name="T22" fmla="*/ 126 w 241"/>
                <a:gd name="T23" fmla="*/ 28 h 99"/>
                <a:gd name="T24" fmla="*/ 77 w 241"/>
                <a:gd name="T25" fmla="*/ 39 h 99"/>
                <a:gd name="T26" fmla="*/ 36 w 241"/>
                <a:gd name="T27" fmla="*/ 60 h 99"/>
                <a:gd name="T28" fmla="*/ 20 w 241"/>
                <a:gd name="T29" fmla="*/ 74 h 99"/>
                <a:gd name="T30" fmla="*/ 0 w 241"/>
                <a:gd name="T31"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99">
                  <a:moveTo>
                    <a:pt x="0" y="79"/>
                  </a:moveTo>
                  <a:cubicBezTo>
                    <a:pt x="7" y="78"/>
                    <a:pt x="16" y="78"/>
                    <a:pt x="24" y="77"/>
                  </a:cubicBezTo>
                  <a:cubicBezTo>
                    <a:pt x="31" y="75"/>
                    <a:pt x="36" y="72"/>
                    <a:pt x="44" y="72"/>
                  </a:cubicBezTo>
                  <a:cubicBezTo>
                    <a:pt x="58" y="73"/>
                    <a:pt x="64" y="86"/>
                    <a:pt x="76" y="92"/>
                  </a:cubicBezTo>
                  <a:cubicBezTo>
                    <a:pt x="89" y="99"/>
                    <a:pt x="105" y="99"/>
                    <a:pt x="120" y="98"/>
                  </a:cubicBezTo>
                  <a:cubicBezTo>
                    <a:pt x="135" y="96"/>
                    <a:pt x="151" y="96"/>
                    <a:pt x="165" y="90"/>
                  </a:cubicBezTo>
                  <a:cubicBezTo>
                    <a:pt x="180" y="85"/>
                    <a:pt x="198" y="81"/>
                    <a:pt x="211" y="72"/>
                  </a:cubicBezTo>
                  <a:cubicBezTo>
                    <a:pt x="219" y="65"/>
                    <a:pt x="233" y="52"/>
                    <a:pt x="235" y="43"/>
                  </a:cubicBezTo>
                  <a:cubicBezTo>
                    <a:pt x="238" y="31"/>
                    <a:pt x="241" y="7"/>
                    <a:pt x="228" y="3"/>
                  </a:cubicBezTo>
                  <a:cubicBezTo>
                    <a:pt x="221" y="0"/>
                    <a:pt x="209" y="0"/>
                    <a:pt x="201" y="0"/>
                  </a:cubicBezTo>
                  <a:cubicBezTo>
                    <a:pt x="191" y="1"/>
                    <a:pt x="181" y="3"/>
                    <a:pt x="172" y="7"/>
                  </a:cubicBezTo>
                  <a:cubicBezTo>
                    <a:pt x="156" y="15"/>
                    <a:pt x="145" y="25"/>
                    <a:pt x="126" y="28"/>
                  </a:cubicBezTo>
                  <a:cubicBezTo>
                    <a:pt x="109" y="31"/>
                    <a:pt x="94" y="35"/>
                    <a:pt x="77" y="39"/>
                  </a:cubicBezTo>
                  <a:cubicBezTo>
                    <a:pt x="62" y="43"/>
                    <a:pt x="50" y="52"/>
                    <a:pt x="36" y="60"/>
                  </a:cubicBezTo>
                  <a:cubicBezTo>
                    <a:pt x="29" y="64"/>
                    <a:pt x="25" y="70"/>
                    <a:pt x="20" y="74"/>
                  </a:cubicBezTo>
                  <a:cubicBezTo>
                    <a:pt x="15" y="78"/>
                    <a:pt x="7" y="79"/>
                    <a:pt x="0" y="8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34" name="Freeform 98"/>
            <p:cNvSpPr>
              <a:spLocks/>
            </p:cNvSpPr>
            <p:nvPr/>
          </p:nvSpPr>
          <p:spPr bwMode="auto">
            <a:xfrm>
              <a:off x="5640388" y="2379663"/>
              <a:ext cx="31750" cy="82550"/>
            </a:xfrm>
            <a:custGeom>
              <a:avLst/>
              <a:gdLst>
                <a:gd name="T0" fmla="*/ 23 w 58"/>
                <a:gd name="T1" fmla="*/ 147 h 147"/>
                <a:gd name="T2" fmla="*/ 7 w 58"/>
                <a:gd name="T3" fmla="*/ 58 h 147"/>
                <a:gd name="T4" fmla="*/ 4 w 58"/>
                <a:gd name="T5" fmla="*/ 42 h 147"/>
                <a:gd name="T6" fmla="*/ 23 w 58"/>
                <a:gd name="T7" fmla="*/ 30 h 147"/>
                <a:gd name="T8" fmla="*/ 58 w 58"/>
                <a:gd name="T9" fmla="*/ 0 h 147"/>
              </a:gdLst>
              <a:ahLst/>
              <a:cxnLst>
                <a:cxn ang="0">
                  <a:pos x="T0" y="T1"/>
                </a:cxn>
                <a:cxn ang="0">
                  <a:pos x="T2" y="T3"/>
                </a:cxn>
                <a:cxn ang="0">
                  <a:pos x="T4" y="T5"/>
                </a:cxn>
                <a:cxn ang="0">
                  <a:pos x="T6" y="T7"/>
                </a:cxn>
                <a:cxn ang="0">
                  <a:pos x="T8" y="T9"/>
                </a:cxn>
              </a:cxnLst>
              <a:rect l="0" t="0" r="r" b="b"/>
              <a:pathLst>
                <a:path w="58" h="147">
                  <a:moveTo>
                    <a:pt x="23" y="147"/>
                  </a:moveTo>
                  <a:cubicBezTo>
                    <a:pt x="30" y="116"/>
                    <a:pt x="19" y="86"/>
                    <a:pt x="7" y="58"/>
                  </a:cubicBezTo>
                  <a:cubicBezTo>
                    <a:pt x="4" y="52"/>
                    <a:pt x="0" y="48"/>
                    <a:pt x="4" y="42"/>
                  </a:cubicBezTo>
                  <a:cubicBezTo>
                    <a:pt x="7" y="37"/>
                    <a:pt x="17" y="33"/>
                    <a:pt x="23" y="30"/>
                  </a:cubicBezTo>
                  <a:cubicBezTo>
                    <a:pt x="33" y="23"/>
                    <a:pt x="53" y="12"/>
                    <a:pt x="58"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35" name="Freeform 99"/>
            <p:cNvSpPr>
              <a:spLocks/>
            </p:cNvSpPr>
            <p:nvPr/>
          </p:nvSpPr>
          <p:spPr bwMode="auto">
            <a:xfrm>
              <a:off x="5640388" y="2379663"/>
              <a:ext cx="31750" cy="82550"/>
            </a:xfrm>
            <a:custGeom>
              <a:avLst/>
              <a:gdLst>
                <a:gd name="T0" fmla="*/ 23 w 58"/>
                <a:gd name="T1" fmla="*/ 147 h 147"/>
                <a:gd name="T2" fmla="*/ 7 w 58"/>
                <a:gd name="T3" fmla="*/ 58 h 147"/>
                <a:gd name="T4" fmla="*/ 4 w 58"/>
                <a:gd name="T5" fmla="*/ 42 h 147"/>
                <a:gd name="T6" fmla="*/ 23 w 58"/>
                <a:gd name="T7" fmla="*/ 30 h 147"/>
                <a:gd name="T8" fmla="*/ 58 w 58"/>
                <a:gd name="T9" fmla="*/ 0 h 147"/>
              </a:gdLst>
              <a:ahLst/>
              <a:cxnLst>
                <a:cxn ang="0">
                  <a:pos x="T0" y="T1"/>
                </a:cxn>
                <a:cxn ang="0">
                  <a:pos x="T2" y="T3"/>
                </a:cxn>
                <a:cxn ang="0">
                  <a:pos x="T4" y="T5"/>
                </a:cxn>
                <a:cxn ang="0">
                  <a:pos x="T6" y="T7"/>
                </a:cxn>
                <a:cxn ang="0">
                  <a:pos x="T8" y="T9"/>
                </a:cxn>
              </a:cxnLst>
              <a:rect l="0" t="0" r="r" b="b"/>
              <a:pathLst>
                <a:path w="58" h="147">
                  <a:moveTo>
                    <a:pt x="23" y="147"/>
                  </a:moveTo>
                  <a:cubicBezTo>
                    <a:pt x="30" y="116"/>
                    <a:pt x="19" y="86"/>
                    <a:pt x="7" y="58"/>
                  </a:cubicBezTo>
                  <a:cubicBezTo>
                    <a:pt x="4" y="52"/>
                    <a:pt x="0" y="48"/>
                    <a:pt x="4" y="42"/>
                  </a:cubicBezTo>
                  <a:cubicBezTo>
                    <a:pt x="7" y="37"/>
                    <a:pt x="17" y="33"/>
                    <a:pt x="23" y="30"/>
                  </a:cubicBezTo>
                  <a:cubicBezTo>
                    <a:pt x="33" y="23"/>
                    <a:pt x="53" y="12"/>
                    <a:pt x="58"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36" name="Freeform 100"/>
            <p:cNvSpPr>
              <a:spLocks/>
            </p:cNvSpPr>
            <p:nvPr/>
          </p:nvSpPr>
          <p:spPr bwMode="auto">
            <a:xfrm>
              <a:off x="5554663" y="2306638"/>
              <a:ext cx="68262" cy="52388"/>
            </a:xfrm>
            <a:custGeom>
              <a:avLst/>
              <a:gdLst>
                <a:gd name="T0" fmla="*/ 0 w 120"/>
                <a:gd name="T1" fmla="*/ 19 h 94"/>
                <a:gd name="T2" fmla="*/ 38 w 120"/>
                <a:gd name="T3" fmla="*/ 91 h 94"/>
                <a:gd name="T4" fmla="*/ 74 w 120"/>
                <a:gd name="T5" fmla="*/ 70 h 94"/>
                <a:gd name="T6" fmla="*/ 108 w 120"/>
                <a:gd name="T7" fmla="*/ 37 h 94"/>
                <a:gd name="T8" fmla="*/ 112 w 120"/>
                <a:gd name="T9" fmla="*/ 7 h 94"/>
                <a:gd name="T10" fmla="*/ 83 w 120"/>
                <a:gd name="T11" fmla="*/ 11 h 94"/>
                <a:gd name="T12" fmla="*/ 59 w 120"/>
                <a:gd name="T13" fmla="*/ 29 h 94"/>
                <a:gd name="T14" fmla="*/ 49 w 120"/>
                <a:gd name="T15" fmla="*/ 40 h 94"/>
                <a:gd name="T16" fmla="*/ 42 w 120"/>
                <a:gd name="T17" fmla="*/ 5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4">
                  <a:moveTo>
                    <a:pt x="0" y="19"/>
                  </a:moveTo>
                  <a:cubicBezTo>
                    <a:pt x="32" y="25"/>
                    <a:pt x="1" y="85"/>
                    <a:pt x="38" y="91"/>
                  </a:cubicBezTo>
                  <a:cubicBezTo>
                    <a:pt x="57" y="94"/>
                    <a:pt x="63" y="81"/>
                    <a:pt x="74" y="70"/>
                  </a:cubicBezTo>
                  <a:cubicBezTo>
                    <a:pt x="84" y="59"/>
                    <a:pt x="100" y="51"/>
                    <a:pt x="108" y="37"/>
                  </a:cubicBezTo>
                  <a:cubicBezTo>
                    <a:pt x="113" y="31"/>
                    <a:pt x="120" y="15"/>
                    <a:pt x="112" y="7"/>
                  </a:cubicBezTo>
                  <a:cubicBezTo>
                    <a:pt x="104" y="0"/>
                    <a:pt x="90" y="7"/>
                    <a:pt x="83" y="11"/>
                  </a:cubicBezTo>
                  <a:cubicBezTo>
                    <a:pt x="73" y="16"/>
                    <a:pt x="66" y="21"/>
                    <a:pt x="59" y="29"/>
                  </a:cubicBezTo>
                  <a:cubicBezTo>
                    <a:pt x="55" y="32"/>
                    <a:pt x="52" y="36"/>
                    <a:pt x="49" y="40"/>
                  </a:cubicBezTo>
                  <a:cubicBezTo>
                    <a:pt x="47" y="43"/>
                    <a:pt x="46" y="48"/>
                    <a:pt x="42" y="5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39" name="Freeform 101"/>
            <p:cNvSpPr>
              <a:spLocks/>
            </p:cNvSpPr>
            <p:nvPr/>
          </p:nvSpPr>
          <p:spPr bwMode="auto">
            <a:xfrm>
              <a:off x="5554663" y="2306638"/>
              <a:ext cx="68262" cy="52388"/>
            </a:xfrm>
            <a:custGeom>
              <a:avLst/>
              <a:gdLst>
                <a:gd name="T0" fmla="*/ 0 w 120"/>
                <a:gd name="T1" fmla="*/ 19 h 94"/>
                <a:gd name="T2" fmla="*/ 38 w 120"/>
                <a:gd name="T3" fmla="*/ 91 h 94"/>
                <a:gd name="T4" fmla="*/ 74 w 120"/>
                <a:gd name="T5" fmla="*/ 70 h 94"/>
                <a:gd name="T6" fmla="*/ 108 w 120"/>
                <a:gd name="T7" fmla="*/ 37 h 94"/>
                <a:gd name="T8" fmla="*/ 112 w 120"/>
                <a:gd name="T9" fmla="*/ 7 h 94"/>
                <a:gd name="T10" fmla="*/ 83 w 120"/>
                <a:gd name="T11" fmla="*/ 11 h 94"/>
                <a:gd name="T12" fmla="*/ 59 w 120"/>
                <a:gd name="T13" fmla="*/ 29 h 94"/>
                <a:gd name="T14" fmla="*/ 49 w 120"/>
                <a:gd name="T15" fmla="*/ 40 h 94"/>
                <a:gd name="T16" fmla="*/ 42 w 120"/>
                <a:gd name="T17" fmla="*/ 5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4">
                  <a:moveTo>
                    <a:pt x="0" y="19"/>
                  </a:moveTo>
                  <a:cubicBezTo>
                    <a:pt x="32" y="25"/>
                    <a:pt x="1" y="85"/>
                    <a:pt x="38" y="91"/>
                  </a:cubicBezTo>
                  <a:cubicBezTo>
                    <a:pt x="57" y="94"/>
                    <a:pt x="63" y="81"/>
                    <a:pt x="74" y="70"/>
                  </a:cubicBezTo>
                  <a:cubicBezTo>
                    <a:pt x="84" y="59"/>
                    <a:pt x="100" y="51"/>
                    <a:pt x="108" y="37"/>
                  </a:cubicBezTo>
                  <a:cubicBezTo>
                    <a:pt x="113" y="31"/>
                    <a:pt x="120" y="15"/>
                    <a:pt x="112" y="7"/>
                  </a:cubicBezTo>
                  <a:cubicBezTo>
                    <a:pt x="104" y="0"/>
                    <a:pt x="90" y="7"/>
                    <a:pt x="83" y="11"/>
                  </a:cubicBezTo>
                  <a:cubicBezTo>
                    <a:pt x="73" y="16"/>
                    <a:pt x="66" y="21"/>
                    <a:pt x="59" y="29"/>
                  </a:cubicBezTo>
                  <a:cubicBezTo>
                    <a:pt x="55" y="32"/>
                    <a:pt x="52" y="36"/>
                    <a:pt x="49" y="40"/>
                  </a:cubicBezTo>
                  <a:cubicBezTo>
                    <a:pt x="47" y="43"/>
                    <a:pt x="46" y="48"/>
                    <a:pt x="42" y="5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40" name="Freeform 102"/>
            <p:cNvSpPr>
              <a:spLocks/>
            </p:cNvSpPr>
            <p:nvPr/>
          </p:nvSpPr>
          <p:spPr bwMode="auto">
            <a:xfrm>
              <a:off x="5588000" y="2355851"/>
              <a:ext cx="52388" cy="52387"/>
            </a:xfrm>
            <a:custGeom>
              <a:avLst/>
              <a:gdLst>
                <a:gd name="T0" fmla="*/ 94 w 94"/>
                <a:gd name="T1" fmla="*/ 90 h 94"/>
                <a:gd name="T2" fmla="*/ 49 w 94"/>
                <a:gd name="T3" fmla="*/ 90 h 94"/>
                <a:gd name="T4" fmla="*/ 21 w 94"/>
                <a:gd name="T5" fmla="*/ 66 h 94"/>
                <a:gd name="T6" fmla="*/ 0 w 94"/>
                <a:gd name="T7" fmla="*/ 0 h 94"/>
              </a:gdLst>
              <a:ahLst/>
              <a:cxnLst>
                <a:cxn ang="0">
                  <a:pos x="T0" y="T1"/>
                </a:cxn>
                <a:cxn ang="0">
                  <a:pos x="T2" y="T3"/>
                </a:cxn>
                <a:cxn ang="0">
                  <a:pos x="T4" y="T5"/>
                </a:cxn>
                <a:cxn ang="0">
                  <a:pos x="T6" y="T7"/>
                </a:cxn>
              </a:cxnLst>
              <a:rect l="0" t="0" r="r" b="b"/>
              <a:pathLst>
                <a:path w="94" h="94">
                  <a:moveTo>
                    <a:pt x="94" y="90"/>
                  </a:moveTo>
                  <a:cubicBezTo>
                    <a:pt x="82" y="81"/>
                    <a:pt x="63" y="94"/>
                    <a:pt x="49" y="90"/>
                  </a:cubicBezTo>
                  <a:cubicBezTo>
                    <a:pt x="39" y="87"/>
                    <a:pt x="29" y="74"/>
                    <a:pt x="21" y="66"/>
                  </a:cubicBezTo>
                  <a:cubicBezTo>
                    <a:pt x="5" y="50"/>
                    <a:pt x="4" y="21"/>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41" name="Freeform 103"/>
            <p:cNvSpPr>
              <a:spLocks/>
            </p:cNvSpPr>
            <p:nvPr/>
          </p:nvSpPr>
          <p:spPr bwMode="auto">
            <a:xfrm>
              <a:off x="5588000" y="2355851"/>
              <a:ext cx="52388" cy="52387"/>
            </a:xfrm>
            <a:custGeom>
              <a:avLst/>
              <a:gdLst>
                <a:gd name="T0" fmla="*/ 94 w 94"/>
                <a:gd name="T1" fmla="*/ 90 h 94"/>
                <a:gd name="T2" fmla="*/ 49 w 94"/>
                <a:gd name="T3" fmla="*/ 90 h 94"/>
                <a:gd name="T4" fmla="*/ 21 w 94"/>
                <a:gd name="T5" fmla="*/ 66 h 94"/>
                <a:gd name="T6" fmla="*/ 0 w 94"/>
                <a:gd name="T7" fmla="*/ 0 h 94"/>
              </a:gdLst>
              <a:ahLst/>
              <a:cxnLst>
                <a:cxn ang="0">
                  <a:pos x="T0" y="T1"/>
                </a:cxn>
                <a:cxn ang="0">
                  <a:pos x="T2" y="T3"/>
                </a:cxn>
                <a:cxn ang="0">
                  <a:pos x="T4" y="T5"/>
                </a:cxn>
                <a:cxn ang="0">
                  <a:pos x="T6" y="T7"/>
                </a:cxn>
              </a:cxnLst>
              <a:rect l="0" t="0" r="r" b="b"/>
              <a:pathLst>
                <a:path w="94" h="94">
                  <a:moveTo>
                    <a:pt x="94" y="90"/>
                  </a:moveTo>
                  <a:cubicBezTo>
                    <a:pt x="82" y="81"/>
                    <a:pt x="63" y="94"/>
                    <a:pt x="49" y="90"/>
                  </a:cubicBezTo>
                  <a:cubicBezTo>
                    <a:pt x="39" y="87"/>
                    <a:pt x="29" y="74"/>
                    <a:pt x="21" y="66"/>
                  </a:cubicBezTo>
                  <a:cubicBezTo>
                    <a:pt x="5" y="50"/>
                    <a:pt x="4" y="21"/>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42" name="Freeform 104"/>
            <p:cNvSpPr>
              <a:spLocks/>
            </p:cNvSpPr>
            <p:nvPr/>
          </p:nvSpPr>
          <p:spPr bwMode="auto">
            <a:xfrm>
              <a:off x="5616575" y="2406651"/>
              <a:ext cx="4763" cy="46037"/>
            </a:xfrm>
            <a:custGeom>
              <a:avLst/>
              <a:gdLst>
                <a:gd name="T0" fmla="*/ 3 w 8"/>
                <a:gd name="T1" fmla="*/ 81 h 81"/>
                <a:gd name="T2" fmla="*/ 2 w 8"/>
                <a:gd name="T3" fmla="*/ 40 h 81"/>
                <a:gd name="T4" fmla="*/ 4 w 8"/>
                <a:gd name="T5" fmla="*/ 0 h 81"/>
              </a:gdLst>
              <a:ahLst/>
              <a:cxnLst>
                <a:cxn ang="0">
                  <a:pos x="T0" y="T1"/>
                </a:cxn>
                <a:cxn ang="0">
                  <a:pos x="T2" y="T3"/>
                </a:cxn>
                <a:cxn ang="0">
                  <a:pos x="T4" y="T5"/>
                </a:cxn>
              </a:cxnLst>
              <a:rect l="0" t="0" r="r" b="b"/>
              <a:pathLst>
                <a:path w="8" h="81">
                  <a:moveTo>
                    <a:pt x="3" y="81"/>
                  </a:moveTo>
                  <a:cubicBezTo>
                    <a:pt x="8" y="69"/>
                    <a:pt x="3" y="53"/>
                    <a:pt x="2" y="40"/>
                  </a:cubicBezTo>
                  <a:cubicBezTo>
                    <a:pt x="1" y="27"/>
                    <a:pt x="0" y="12"/>
                    <a:pt x="4"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43" name="Freeform 105"/>
            <p:cNvSpPr>
              <a:spLocks/>
            </p:cNvSpPr>
            <p:nvPr/>
          </p:nvSpPr>
          <p:spPr bwMode="auto">
            <a:xfrm>
              <a:off x="5616575" y="2406651"/>
              <a:ext cx="4763" cy="46037"/>
            </a:xfrm>
            <a:custGeom>
              <a:avLst/>
              <a:gdLst>
                <a:gd name="T0" fmla="*/ 3 w 8"/>
                <a:gd name="T1" fmla="*/ 81 h 81"/>
                <a:gd name="T2" fmla="*/ 2 w 8"/>
                <a:gd name="T3" fmla="*/ 40 h 81"/>
                <a:gd name="T4" fmla="*/ 4 w 8"/>
                <a:gd name="T5" fmla="*/ 0 h 81"/>
              </a:gdLst>
              <a:ahLst/>
              <a:cxnLst>
                <a:cxn ang="0">
                  <a:pos x="T0" y="T1"/>
                </a:cxn>
                <a:cxn ang="0">
                  <a:pos x="T2" y="T3"/>
                </a:cxn>
                <a:cxn ang="0">
                  <a:pos x="T4" y="T5"/>
                </a:cxn>
              </a:cxnLst>
              <a:rect l="0" t="0" r="r" b="b"/>
              <a:pathLst>
                <a:path w="8" h="81">
                  <a:moveTo>
                    <a:pt x="3" y="81"/>
                  </a:moveTo>
                  <a:cubicBezTo>
                    <a:pt x="8" y="69"/>
                    <a:pt x="3" y="53"/>
                    <a:pt x="2" y="40"/>
                  </a:cubicBezTo>
                  <a:cubicBezTo>
                    <a:pt x="1" y="27"/>
                    <a:pt x="0" y="12"/>
                    <a:pt x="4"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44" name="Freeform 106"/>
            <p:cNvSpPr>
              <a:spLocks/>
            </p:cNvSpPr>
            <p:nvPr/>
          </p:nvSpPr>
          <p:spPr bwMode="auto">
            <a:xfrm>
              <a:off x="5564188" y="2306638"/>
              <a:ext cx="12700" cy="15875"/>
            </a:xfrm>
            <a:custGeom>
              <a:avLst/>
              <a:gdLst>
                <a:gd name="T0" fmla="*/ 0 w 23"/>
                <a:gd name="T1" fmla="*/ 28 h 28"/>
                <a:gd name="T2" fmla="*/ 23 w 23"/>
                <a:gd name="T3" fmla="*/ 0 h 28"/>
              </a:gdLst>
              <a:ahLst/>
              <a:cxnLst>
                <a:cxn ang="0">
                  <a:pos x="T0" y="T1"/>
                </a:cxn>
                <a:cxn ang="0">
                  <a:pos x="T2" y="T3"/>
                </a:cxn>
              </a:cxnLst>
              <a:rect l="0" t="0" r="r" b="b"/>
              <a:pathLst>
                <a:path w="23" h="28">
                  <a:moveTo>
                    <a:pt x="0" y="28"/>
                  </a:moveTo>
                  <a:cubicBezTo>
                    <a:pt x="7" y="18"/>
                    <a:pt x="15" y="9"/>
                    <a:pt x="23"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46" name="Freeform 107"/>
            <p:cNvSpPr>
              <a:spLocks/>
            </p:cNvSpPr>
            <p:nvPr/>
          </p:nvSpPr>
          <p:spPr bwMode="auto">
            <a:xfrm>
              <a:off x="5564188" y="2306638"/>
              <a:ext cx="12700" cy="15875"/>
            </a:xfrm>
            <a:custGeom>
              <a:avLst/>
              <a:gdLst>
                <a:gd name="T0" fmla="*/ 0 w 23"/>
                <a:gd name="T1" fmla="*/ 28 h 28"/>
                <a:gd name="T2" fmla="*/ 23 w 23"/>
                <a:gd name="T3" fmla="*/ 0 h 28"/>
              </a:gdLst>
              <a:ahLst/>
              <a:cxnLst>
                <a:cxn ang="0">
                  <a:pos x="T0" y="T1"/>
                </a:cxn>
                <a:cxn ang="0">
                  <a:pos x="T2" y="T3"/>
                </a:cxn>
              </a:cxnLst>
              <a:rect l="0" t="0" r="r" b="b"/>
              <a:pathLst>
                <a:path w="23" h="28">
                  <a:moveTo>
                    <a:pt x="0" y="28"/>
                  </a:moveTo>
                  <a:cubicBezTo>
                    <a:pt x="7" y="18"/>
                    <a:pt x="15" y="9"/>
                    <a:pt x="23"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47" name="Freeform 108"/>
            <p:cNvSpPr>
              <a:spLocks/>
            </p:cNvSpPr>
            <p:nvPr/>
          </p:nvSpPr>
          <p:spPr bwMode="auto">
            <a:xfrm>
              <a:off x="5559425" y="2286001"/>
              <a:ext cx="169863" cy="42862"/>
            </a:xfrm>
            <a:custGeom>
              <a:avLst/>
              <a:gdLst>
                <a:gd name="T0" fmla="*/ 0 w 304"/>
                <a:gd name="T1" fmla="*/ 10 h 77"/>
                <a:gd name="T2" fmla="*/ 22 w 304"/>
                <a:gd name="T3" fmla="*/ 1 h 77"/>
                <a:gd name="T4" fmla="*/ 47 w 304"/>
                <a:gd name="T5" fmla="*/ 0 h 77"/>
                <a:gd name="T6" fmla="*/ 96 w 304"/>
                <a:gd name="T7" fmla="*/ 4 h 77"/>
                <a:gd name="T8" fmla="*/ 134 w 304"/>
                <a:gd name="T9" fmla="*/ 18 h 77"/>
                <a:gd name="T10" fmla="*/ 154 w 304"/>
                <a:gd name="T11" fmla="*/ 47 h 77"/>
                <a:gd name="T12" fmla="*/ 181 w 304"/>
                <a:gd name="T13" fmla="*/ 69 h 77"/>
                <a:gd name="T14" fmla="*/ 222 w 304"/>
                <a:gd name="T15" fmla="*/ 76 h 77"/>
                <a:gd name="T16" fmla="*/ 304 w 304"/>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77">
                  <a:moveTo>
                    <a:pt x="0" y="10"/>
                  </a:moveTo>
                  <a:cubicBezTo>
                    <a:pt x="8" y="8"/>
                    <a:pt x="14" y="3"/>
                    <a:pt x="22" y="1"/>
                  </a:cubicBezTo>
                  <a:cubicBezTo>
                    <a:pt x="30" y="0"/>
                    <a:pt x="39" y="1"/>
                    <a:pt x="47" y="0"/>
                  </a:cubicBezTo>
                  <a:cubicBezTo>
                    <a:pt x="63" y="0"/>
                    <a:pt x="81" y="0"/>
                    <a:pt x="96" y="4"/>
                  </a:cubicBezTo>
                  <a:cubicBezTo>
                    <a:pt x="108" y="8"/>
                    <a:pt x="124" y="9"/>
                    <a:pt x="134" y="18"/>
                  </a:cubicBezTo>
                  <a:cubicBezTo>
                    <a:pt x="142" y="26"/>
                    <a:pt x="148" y="38"/>
                    <a:pt x="154" y="47"/>
                  </a:cubicBezTo>
                  <a:cubicBezTo>
                    <a:pt x="162" y="60"/>
                    <a:pt x="166" y="66"/>
                    <a:pt x="181" y="69"/>
                  </a:cubicBezTo>
                  <a:cubicBezTo>
                    <a:pt x="195" y="72"/>
                    <a:pt x="206" y="76"/>
                    <a:pt x="222" y="76"/>
                  </a:cubicBezTo>
                  <a:cubicBezTo>
                    <a:pt x="246" y="75"/>
                    <a:pt x="284" y="51"/>
                    <a:pt x="304" y="77"/>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48" name="Freeform 109"/>
            <p:cNvSpPr>
              <a:spLocks/>
            </p:cNvSpPr>
            <p:nvPr/>
          </p:nvSpPr>
          <p:spPr bwMode="auto">
            <a:xfrm>
              <a:off x="5559425" y="2286001"/>
              <a:ext cx="169863" cy="42862"/>
            </a:xfrm>
            <a:custGeom>
              <a:avLst/>
              <a:gdLst>
                <a:gd name="T0" fmla="*/ 0 w 304"/>
                <a:gd name="T1" fmla="*/ 10 h 77"/>
                <a:gd name="T2" fmla="*/ 22 w 304"/>
                <a:gd name="T3" fmla="*/ 1 h 77"/>
                <a:gd name="T4" fmla="*/ 47 w 304"/>
                <a:gd name="T5" fmla="*/ 0 h 77"/>
                <a:gd name="T6" fmla="*/ 96 w 304"/>
                <a:gd name="T7" fmla="*/ 4 h 77"/>
                <a:gd name="T8" fmla="*/ 134 w 304"/>
                <a:gd name="T9" fmla="*/ 18 h 77"/>
                <a:gd name="T10" fmla="*/ 154 w 304"/>
                <a:gd name="T11" fmla="*/ 47 h 77"/>
                <a:gd name="T12" fmla="*/ 181 w 304"/>
                <a:gd name="T13" fmla="*/ 69 h 77"/>
                <a:gd name="T14" fmla="*/ 222 w 304"/>
                <a:gd name="T15" fmla="*/ 76 h 77"/>
                <a:gd name="T16" fmla="*/ 304 w 304"/>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77">
                  <a:moveTo>
                    <a:pt x="0" y="10"/>
                  </a:moveTo>
                  <a:cubicBezTo>
                    <a:pt x="8" y="8"/>
                    <a:pt x="14" y="3"/>
                    <a:pt x="22" y="1"/>
                  </a:cubicBezTo>
                  <a:cubicBezTo>
                    <a:pt x="30" y="0"/>
                    <a:pt x="39" y="1"/>
                    <a:pt x="47" y="0"/>
                  </a:cubicBezTo>
                  <a:cubicBezTo>
                    <a:pt x="63" y="0"/>
                    <a:pt x="81" y="0"/>
                    <a:pt x="96" y="4"/>
                  </a:cubicBezTo>
                  <a:cubicBezTo>
                    <a:pt x="108" y="8"/>
                    <a:pt x="124" y="9"/>
                    <a:pt x="134" y="18"/>
                  </a:cubicBezTo>
                  <a:cubicBezTo>
                    <a:pt x="142" y="26"/>
                    <a:pt x="148" y="38"/>
                    <a:pt x="154" y="47"/>
                  </a:cubicBezTo>
                  <a:cubicBezTo>
                    <a:pt x="162" y="60"/>
                    <a:pt x="166" y="66"/>
                    <a:pt x="181" y="69"/>
                  </a:cubicBezTo>
                  <a:cubicBezTo>
                    <a:pt x="195" y="72"/>
                    <a:pt x="206" y="76"/>
                    <a:pt x="222" y="76"/>
                  </a:cubicBezTo>
                  <a:cubicBezTo>
                    <a:pt x="246" y="75"/>
                    <a:pt x="284" y="51"/>
                    <a:pt x="304" y="77"/>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49" name="Freeform 110"/>
            <p:cNvSpPr>
              <a:spLocks/>
            </p:cNvSpPr>
            <p:nvPr/>
          </p:nvSpPr>
          <p:spPr bwMode="auto">
            <a:xfrm>
              <a:off x="5624513" y="2320926"/>
              <a:ext cx="26987" cy="63500"/>
            </a:xfrm>
            <a:custGeom>
              <a:avLst/>
              <a:gdLst>
                <a:gd name="T0" fmla="*/ 0 w 50"/>
                <a:gd name="T1" fmla="*/ 115 h 115"/>
                <a:gd name="T2" fmla="*/ 16 w 50"/>
                <a:gd name="T3" fmla="*/ 86 h 115"/>
                <a:gd name="T4" fmla="*/ 35 w 50"/>
                <a:gd name="T5" fmla="*/ 60 h 115"/>
                <a:gd name="T6" fmla="*/ 45 w 50"/>
                <a:gd name="T7" fmla="*/ 28 h 115"/>
                <a:gd name="T8" fmla="*/ 50 w 50"/>
                <a:gd name="T9" fmla="*/ 0 h 115"/>
              </a:gdLst>
              <a:ahLst/>
              <a:cxnLst>
                <a:cxn ang="0">
                  <a:pos x="T0" y="T1"/>
                </a:cxn>
                <a:cxn ang="0">
                  <a:pos x="T2" y="T3"/>
                </a:cxn>
                <a:cxn ang="0">
                  <a:pos x="T4" y="T5"/>
                </a:cxn>
                <a:cxn ang="0">
                  <a:pos x="T6" y="T7"/>
                </a:cxn>
                <a:cxn ang="0">
                  <a:pos x="T8" y="T9"/>
                </a:cxn>
              </a:cxnLst>
              <a:rect l="0" t="0" r="r" b="b"/>
              <a:pathLst>
                <a:path w="50" h="115">
                  <a:moveTo>
                    <a:pt x="0" y="115"/>
                  </a:moveTo>
                  <a:cubicBezTo>
                    <a:pt x="0" y="105"/>
                    <a:pt x="11" y="94"/>
                    <a:pt x="16" y="86"/>
                  </a:cubicBezTo>
                  <a:cubicBezTo>
                    <a:pt x="21" y="77"/>
                    <a:pt x="29" y="69"/>
                    <a:pt x="35" y="60"/>
                  </a:cubicBezTo>
                  <a:cubicBezTo>
                    <a:pt x="41" y="51"/>
                    <a:pt x="43" y="39"/>
                    <a:pt x="45" y="28"/>
                  </a:cubicBezTo>
                  <a:cubicBezTo>
                    <a:pt x="47" y="19"/>
                    <a:pt x="46" y="8"/>
                    <a:pt x="5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50" name="Freeform 111"/>
            <p:cNvSpPr>
              <a:spLocks/>
            </p:cNvSpPr>
            <p:nvPr/>
          </p:nvSpPr>
          <p:spPr bwMode="auto">
            <a:xfrm>
              <a:off x="5624513" y="2320926"/>
              <a:ext cx="26987" cy="63500"/>
            </a:xfrm>
            <a:custGeom>
              <a:avLst/>
              <a:gdLst>
                <a:gd name="T0" fmla="*/ 0 w 50"/>
                <a:gd name="T1" fmla="*/ 115 h 115"/>
                <a:gd name="T2" fmla="*/ 16 w 50"/>
                <a:gd name="T3" fmla="*/ 86 h 115"/>
                <a:gd name="T4" fmla="*/ 35 w 50"/>
                <a:gd name="T5" fmla="*/ 60 h 115"/>
                <a:gd name="T6" fmla="*/ 45 w 50"/>
                <a:gd name="T7" fmla="*/ 28 h 115"/>
                <a:gd name="T8" fmla="*/ 50 w 50"/>
                <a:gd name="T9" fmla="*/ 0 h 115"/>
              </a:gdLst>
              <a:ahLst/>
              <a:cxnLst>
                <a:cxn ang="0">
                  <a:pos x="T0" y="T1"/>
                </a:cxn>
                <a:cxn ang="0">
                  <a:pos x="T2" y="T3"/>
                </a:cxn>
                <a:cxn ang="0">
                  <a:pos x="T4" y="T5"/>
                </a:cxn>
                <a:cxn ang="0">
                  <a:pos x="T6" y="T7"/>
                </a:cxn>
                <a:cxn ang="0">
                  <a:pos x="T8" y="T9"/>
                </a:cxn>
              </a:cxnLst>
              <a:rect l="0" t="0" r="r" b="b"/>
              <a:pathLst>
                <a:path w="50" h="115">
                  <a:moveTo>
                    <a:pt x="0" y="115"/>
                  </a:moveTo>
                  <a:cubicBezTo>
                    <a:pt x="0" y="105"/>
                    <a:pt x="11" y="94"/>
                    <a:pt x="16" y="86"/>
                  </a:cubicBezTo>
                  <a:cubicBezTo>
                    <a:pt x="21" y="77"/>
                    <a:pt x="29" y="69"/>
                    <a:pt x="35" y="60"/>
                  </a:cubicBezTo>
                  <a:cubicBezTo>
                    <a:pt x="41" y="51"/>
                    <a:pt x="43" y="39"/>
                    <a:pt x="45" y="28"/>
                  </a:cubicBezTo>
                  <a:cubicBezTo>
                    <a:pt x="47" y="19"/>
                    <a:pt x="46" y="8"/>
                    <a:pt x="5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51" name="Freeform 112"/>
            <p:cNvSpPr>
              <a:spLocks/>
            </p:cNvSpPr>
            <p:nvPr/>
          </p:nvSpPr>
          <p:spPr bwMode="auto">
            <a:xfrm>
              <a:off x="5645150" y="2351088"/>
              <a:ext cx="57150" cy="80963"/>
            </a:xfrm>
            <a:custGeom>
              <a:avLst/>
              <a:gdLst>
                <a:gd name="T0" fmla="*/ 9 w 102"/>
                <a:gd name="T1" fmla="*/ 144 h 144"/>
                <a:gd name="T2" fmla="*/ 67 w 102"/>
                <a:gd name="T3" fmla="*/ 126 h 144"/>
                <a:gd name="T4" fmla="*/ 92 w 102"/>
                <a:gd name="T5" fmla="*/ 89 h 144"/>
                <a:gd name="T6" fmla="*/ 95 w 102"/>
                <a:gd name="T7" fmla="*/ 41 h 144"/>
                <a:gd name="T8" fmla="*/ 60 w 102"/>
                <a:gd name="T9" fmla="*/ 23 h 144"/>
                <a:gd name="T10" fmla="*/ 0 w 102"/>
                <a:gd name="T11" fmla="*/ 0 h 144"/>
              </a:gdLst>
              <a:ahLst/>
              <a:cxnLst>
                <a:cxn ang="0">
                  <a:pos x="T0" y="T1"/>
                </a:cxn>
                <a:cxn ang="0">
                  <a:pos x="T2" y="T3"/>
                </a:cxn>
                <a:cxn ang="0">
                  <a:pos x="T4" y="T5"/>
                </a:cxn>
                <a:cxn ang="0">
                  <a:pos x="T6" y="T7"/>
                </a:cxn>
                <a:cxn ang="0">
                  <a:pos x="T8" y="T9"/>
                </a:cxn>
                <a:cxn ang="0">
                  <a:pos x="T10" y="T11"/>
                </a:cxn>
              </a:cxnLst>
              <a:rect l="0" t="0" r="r" b="b"/>
              <a:pathLst>
                <a:path w="102" h="144">
                  <a:moveTo>
                    <a:pt x="9" y="144"/>
                  </a:moveTo>
                  <a:cubicBezTo>
                    <a:pt x="29" y="141"/>
                    <a:pt x="50" y="135"/>
                    <a:pt x="67" y="126"/>
                  </a:cubicBezTo>
                  <a:cubicBezTo>
                    <a:pt x="81" y="119"/>
                    <a:pt x="86" y="103"/>
                    <a:pt x="92" y="89"/>
                  </a:cubicBezTo>
                  <a:cubicBezTo>
                    <a:pt x="98" y="75"/>
                    <a:pt x="102" y="55"/>
                    <a:pt x="95" y="41"/>
                  </a:cubicBezTo>
                  <a:cubicBezTo>
                    <a:pt x="89" y="28"/>
                    <a:pt x="72" y="29"/>
                    <a:pt x="60" y="23"/>
                  </a:cubicBezTo>
                  <a:cubicBezTo>
                    <a:pt x="42" y="15"/>
                    <a:pt x="15" y="13"/>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52" name="Freeform 113"/>
            <p:cNvSpPr>
              <a:spLocks/>
            </p:cNvSpPr>
            <p:nvPr/>
          </p:nvSpPr>
          <p:spPr bwMode="auto">
            <a:xfrm>
              <a:off x="5645150" y="2351088"/>
              <a:ext cx="57150" cy="80963"/>
            </a:xfrm>
            <a:custGeom>
              <a:avLst/>
              <a:gdLst>
                <a:gd name="T0" fmla="*/ 9 w 102"/>
                <a:gd name="T1" fmla="*/ 144 h 144"/>
                <a:gd name="T2" fmla="*/ 67 w 102"/>
                <a:gd name="T3" fmla="*/ 126 h 144"/>
                <a:gd name="T4" fmla="*/ 92 w 102"/>
                <a:gd name="T5" fmla="*/ 89 h 144"/>
                <a:gd name="T6" fmla="*/ 95 w 102"/>
                <a:gd name="T7" fmla="*/ 41 h 144"/>
                <a:gd name="T8" fmla="*/ 60 w 102"/>
                <a:gd name="T9" fmla="*/ 23 h 144"/>
                <a:gd name="T10" fmla="*/ 0 w 102"/>
                <a:gd name="T11" fmla="*/ 0 h 144"/>
              </a:gdLst>
              <a:ahLst/>
              <a:cxnLst>
                <a:cxn ang="0">
                  <a:pos x="T0" y="T1"/>
                </a:cxn>
                <a:cxn ang="0">
                  <a:pos x="T2" y="T3"/>
                </a:cxn>
                <a:cxn ang="0">
                  <a:pos x="T4" y="T5"/>
                </a:cxn>
                <a:cxn ang="0">
                  <a:pos x="T6" y="T7"/>
                </a:cxn>
                <a:cxn ang="0">
                  <a:pos x="T8" y="T9"/>
                </a:cxn>
                <a:cxn ang="0">
                  <a:pos x="T10" y="T11"/>
                </a:cxn>
              </a:cxnLst>
              <a:rect l="0" t="0" r="r" b="b"/>
              <a:pathLst>
                <a:path w="102" h="144">
                  <a:moveTo>
                    <a:pt x="9" y="144"/>
                  </a:moveTo>
                  <a:cubicBezTo>
                    <a:pt x="29" y="141"/>
                    <a:pt x="50" y="135"/>
                    <a:pt x="67" y="126"/>
                  </a:cubicBezTo>
                  <a:cubicBezTo>
                    <a:pt x="81" y="119"/>
                    <a:pt x="86" y="103"/>
                    <a:pt x="92" y="89"/>
                  </a:cubicBezTo>
                  <a:cubicBezTo>
                    <a:pt x="98" y="75"/>
                    <a:pt x="102" y="55"/>
                    <a:pt x="95" y="41"/>
                  </a:cubicBezTo>
                  <a:cubicBezTo>
                    <a:pt x="89" y="28"/>
                    <a:pt x="72" y="29"/>
                    <a:pt x="60" y="23"/>
                  </a:cubicBezTo>
                  <a:cubicBezTo>
                    <a:pt x="42" y="15"/>
                    <a:pt x="15" y="13"/>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53" name="Freeform 114"/>
            <p:cNvSpPr>
              <a:spLocks/>
            </p:cNvSpPr>
            <p:nvPr/>
          </p:nvSpPr>
          <p:spPr bwMode="auto">
            <a:xfrm>
              <a:off x="5683250" y="2419351"/>
              <a:ext cx="22225" cy="36512"/>
            </a:xfrm>
            <a:custGeom>
              <a:avLst/>
              <a:gdLst>
                <a:gd name="T0" fmla="*/ 38 w 38"/>
                <a:gd name="T1" fmla="*/ 66 h 66"/>
                <a:gd name="T2" fmla="*/ 30 w 38"/>
                <a:gd name="T3" fmla="*/ 50 h 66"/>
                <a:gd name="T4" fmla="*/ 14 w 38"/>
                <a:gd name="T5" fmla="*/ 44 h 66"/>
                <a:gd name="T6" fmla="*/ 11 w 38"/>
                <a:gd name="T7" fmla="*/ 21 h 66"/>
                <a:gd name="T8" fmla="*/ 0 w 38"/>
                <a:gd name="T9" fmla="*/ 0 h 66"/>
              </a:gdLst>
              <a:ahLst/>
              <a:cxnLst>
                <a:cxn ang="0">
                  <a:pos x="T0" y="T1"/>
                </a:cxn>
                <a:cxn ang="0">
                  <a:pos x="T2" y="T3"/>
                </a:cxn>
                <a:cxn ang="0">
                  <a:pos x="T4" y="T5"/>
                </a:cxn>
                <a:cxn ang="0">
                  <a:pos x="T6" y="T7"/>
                </a:cxn>
                <a:cxn ang="0">
                  <a:pos x="T8" y="T9"/>
                </a:cxn>
              </a:cxnLst>
              <a:rect l="0" t="0" r="r" b="b"/>
              <a:pathLst>
                <a:path w="38" h="66">
                  <a:moveTo>
                    <a:pt x="38" y="66"/>
                  </a:moveTo>
                  <a:cubicBezTo>
                    <a:pt x="38" y="60"/>
                    <a:pt x="35" y="54"/>
                    <a:pt x="30" y="50"/>
                  </a:cubicBezTo>
                  <a:cubicBezTo>
                    <a:pt x="26" y="47"/>
                    <a:pt x="16" y="47"/>
                    <a:pt x="14" y="44"/>
                  </a:cubicBezTo>
                  <a:cubicBezTo>
                    <a:pt x="11" y="40"/>
                    <a:pt x="12" y="26"/>
                    <a:pt x="11" y="21"/>
                  </a:cubicBezTo>
                  <a:cubicBezTo>
                    <a:pt x="9" y="14"/>
                    <a:pt x="5" y="6"/>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54" name="Freeform 115"/>
            <p:cNvSpPr>
              <a:spLocks/>
            </p:cNvSpPr>
            <p:nvPr/>
          </p:nvSpPr>
          <p:spPr bwMode="auto">
            <a:xfrm>
              <a:off x="5683250" y="2419351"/>
              <a:ext cx="22225" cy="36512"/>
            </a:xfrm>
            <a:custGeom>
              <a:avLst/>
              <a:gdLst>
                <a:gd name="T0" fmla="*/ 38 w 38"/>
                <a:gd name="T1" fmla="*/ 66 h 66"/>
                <a:gd name="T2" fmla="*/ 30 w 38"/>
                <a:gd name="T3" fmla="*/ 50 h 66"/>
                <a:gd name="T4" fmla="*/ 14 w 38"/>
                <a:gd name="T5" fmla="*/ 44 h 66"/>
                <a:gd name="T6" fmla="*/ 11 w 38"/>
                <a:gd name="T7" fmla="*/ 21 h 66"/>
                <a:gd name="T8" fmla="*/ 0 w 38"/>
                <a:gd name="T9" fmla="*/ 0 h 66"/>
              </a:gdLst>
              <a:ahLst/>
              <a:cxnLst>
                <a:cxn ang="0">
                  <a:pos x="T0" y="T1"/>
                </a:cxn>
                <a:cxn ang="0">
                  <a:pos x="T2" y="T3"/>
                </a:cxn>
                <a:cxn ang="0">
                  <a:pos x="T4" y="T5"/>
                </a:cxn>
                <a:cxn ang="0">
                  <a:pos x="T6" y="T7"/>
                </a:cxn>
                <a:cxn ang="0">
                  <a:pos x="T8" y="T9"/>
                </a:cxn>
              </a:cxnLst>
              <a:rect l="0" t="0" r="r" b="b"/>
              <a:pathLst>
                <a:path w="38" h="66">
                  <a:moveTo>
                    <a:pt x="38" y="66"/>
                  </a:moveTo>
                  <a:cubicBezTo>
                    <a:pt x="38" y="60"/>
                    <a:pt x="35" y="54"/>
                    <a:pt x="30" y="50"/>
                  </a:cubicBezTo>
                  <a:cubicBezTo>
                    <a:pt x="26" y="47"/>
                    <a:pt x="16" y="47"/>
                    <a:pt x="14" y="44"/>
                  </a:cubicBezTo>
                  <a:cubicBezTo>
                    <a:pt x="11" y="40"/>
                    <a:pt x="12" y="26"/>
                    <a:pt x="11" y="21"/>
                  </a:cubicBezTo>
                  <a:cubicBezTo>
                    <a:pt x="9" y="14"/>
                    <a:pt x="5" y="6"/>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55" name="Freeform 116"/>
            <p:cNvSpPr>
              <a:spLocks/>
            </p:cNvSpPr>
            <p:nvPr/>
          </p:nvSpPr>
          <p:spPr bwMode="auto">
            <a:xfrm>
              <a:off x="5567363" y="2159001"/>
              <a:ext cx="73025" cy="131762"/>
            </a:xfrm>
            <a:custGeom>
              <a:avLst/>
              <a:gdLst>
                <a:gd name="T0" fmla="*/ 17 w 130"/>
                <a:gd name="T1" fmla="*/ 184 h 235"/>
                <a:gd name="T2" fmla="*/ 3 w 130"/>
                <a:gd name="T3" fmla="*/ 82 h 235"/>
                <a:gd name="T4" fmla="*/ 16 w 130"/>
                <a:gd name="T5" fmla="*/ 28 h 235"/>
                <a:gd name="T6" fmla="*/ 47 w 130"/>
                <a:gd name="T7" fmla="*/ 5 h 235"/>
                <a:gd name="T8" fmla="*/ 60 w 130"/>
                <a:gd name="T9" fmla="*/ 45 h 235"/>
                <a:gd name="T10" fmla="*/ 68 w 130"/>
                <a:gd name="T11" fmla="*/ 93 h 235"/>
                <a:gd name="T12" fmla="*/ 110 w 130"/>
                <a:gd name="T13" fmla="*/ 171 h 235"/>
                <a:gd name="T14" fmla="*/ 130 w 130"/>
                <a:gd name="T15" fmla="*/ 203 h 235"/>
                <a:gd name="T16" fmla="*/ 95 w 130"/>
                <a:gd name="T17" fmla="*/ 23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235">
                  <a:moveTo>
                    <a:pt x="17" y="184"/>
                  </a:moveTo>
                  <a:cubicBezTo>
                    <a:pt x="18" y="147"/>
                    <a:pt x="0" y="119"/>
                    <a:pt x="3" y="82"/>
                  </a:cubicBezTo>
                  <a:cubicBezTo>
                    <a:pt x="4" y="64"/>
                    <a:pt x="7" y="44"/>
                    <a:pt x="16" y="28"/>
                  </a:cubicBezTo>
                  <a:cubicBezTo>
                    <a:pt x="21" y="19"/>
                    <a:pt x="35" y="0"/>
                    <a:pt x="47" y="5"/>
                  </a:cubicBezTo>
                  <a:cubicBezTo>
                    <a:pt x="60" y="9"/>
                    <a:pt x="60" y="34"/>
                    <a:pt x="60" y="45"/>
                  </a:cubicBezTo>
                  <a:cubicBezTo>
                    <a:pt x="61" y="61"/>
                    <a:pt x="64" y="77"/>
                    <a:pt x="68" y="93"/>
                  </a:cubicBezTo>
                  <a:cubicBezTo>
                    <a:pt x="75" y="124"/>
                    <a:pt x="88" y="150"/>
                    <a:pt x="110" y="171"/>
                  </a:cubicBezTo>
                  <a:cubicBezTo>
                    <a:pt x="118" y="179"/>
                    <a:pt x="130" y="190"/>
                    <a:pt x="130" y="203"/>
                  </a:cubicBezTo>
                  <a:cubicBezTo>
                    <a:pt x="130" y="220"/>
                    <a:pt x="109" y="229"/>
                    <a:pt x="95" y="235"/>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56" name="Freeform 117"/>
            <p:cNvSpPr>
              <a:spLocks/>
            </p:cNvSpPr>
            <p:nvPr/>
          </p:nvSpPr>
          <p:spPr bwMode="auto">
            <a:xfrm>
              <a:off x="5567363" y="2159001"/>
              <a:ext cx="73025" cy="131762"/>
            </a:xfrm>
            <a:custGeom>
              <a:avLst/>
              <a:gdLst>
                <a:gd name="T0" fmla="*/ 17 w 130"/>
                <a:gd name="T1" fmla="*/ 184 h 235"/>
                <a:gd name="T2" fmla="*/ 3 w 130"/>
                <a:gd name="T3" fmla="*/ 82 h 235"/>
                <a:gd name="T4" fmla="*/ 16 w 130"/>
                <a:gd name="T5" fmla="*/ 28 h 235"/>
                <a:gd name="T6" fmla="*/ 47 w 130"/>
                <a:gd name="T7" fmla="*/ 5 h 235"/>
                <a:gd name="T8" fmla="*/ 60 w 130"/>
                <a:gd name="T9" fmla="*/ 45 h 235"/>
                <a:gd name="T10" fmla="*/ 68 w 130"/>
                <a:gd name="T11" fmla="*/ 93 h 235"/>
                <a:gd name="T12" fmla="*/ 110 w 130"/>
                <a:gd name="T13" fmla="*/ 171 h 235"/>
                <a:gd name="T14" fmla="*/ 130 w 130"/>
                <a:gd name="T15" fmla="*/ 203 h 235"/>
                <a:gd name="T16" fmla="*/ 95 w 130"/>
                <a:gd name="T17" fmla="*/ 23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235">
                  <a:moveTo>
                    <a:pt x="17" y="184"/>
                  </a:moveTo>
                  <a:cubicBezTo>
                    <a:pt x="18" y="147"/>
                    <a:pt x="0" y="119"/>
                    <a:pt x="3" y="82"/>
                  </a:cubicBezTo>
                  <a:cubicBezTo>
                    <a:pt x="4" y="64"/>
                    <a:pt x="7" y="44"/>
                    <a:pt x="16" y="28"/>
                  </a:cubicBezTo>
                  <a:cubicBezTo>
                    <a:pt x="21" y="19"/>
                    <a:pt x="35" y="0"/>
                    <a:pt x="47" y="5"/>
                  </a:cubicBezTo>
                  <a:cubicBezTo>
                    <a:pt x="60" y="9"/>
                    <a:pt x="60" y="34"/>
                    <a:pt x="60" y="45"/>
                  </a:cubicBezTo>
                  <a:cubicBezTo>
                    <a:pt x="61" y="61"/>
                    <a:pt x="64" y="77"/>
                    <a:pt x="68" y="93"/>
                  </a:cubicBezTo>
                  <a:cubicBezTo>
                    <a:pt x="75" y="124"/>
                    <a:pt x="88" y="150"/>
                    <a:pt x="110" y="171"/>
                  </a:cubicBezTo>
                  <a:cubicBezTo>
                    <a:pt x="118" y="179"/>
                    <a:pt x="130" y="190"/>
                    <a:pt x="130" y="203"/>
                  </a:cubicBezTo>
                  <a:cubicBezTo>
                    <a:pt x="130" y="220"/>
                    <a:pt x="109" y="229"/>
                    <a:pt x="95" y="235"/>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57" name="Freeform 118"/>
            <p:cNvSpPr>
              <a:spLocks/>
            </p:cNvSpPr>
            <p:nvPr/>
          </p:nvSpPr>
          <p:spPr bwMode="auto">
            <a:xfrm>
              <a:off x="5538788" y="2198688"/>
              <a:ext cx="11112" cy="90488"/>
            </a:xfrm>
            <a:custGeom>
              <a:avLst/>
              <a:gdLst>
                <a:gd name="T0" fmla="*/ 14 w 19"/>
                <a:gd name="T1" fmla="*/ 0 h 162"/>
                <a:gd name="T2" fmla="*/ 15 w 19"/>
                <a:gd name="T3" fmla="*/ 39 h 162"/>
                <a:gd name="T4" fmla="*/ 14 w 19"/>
                <a:gd name="T5" fmla="*/ 84 h 162"/>
                <a:gd name="T6" fmla="*/ 0 w 19"/>
                <a:gd name="T7" fmla="*/ 162 h 162"/>
              </a:gdLst>
              <a:ahLst/>
              <a:cxnLst>
                <a:cxn ang="0">
                  <a:pos x="T0" y="T1"/>
                </a:cxn>
                <a:cxn ang="0">
                  <a:pos x="T2" y="T3"/>
                </a:cxn>
                <a:cxn ang="0">
                  <a:pos x="T4" y="T5"/>
                </a:cxn>
                <a:cxn ang="0">
                  <a:pos x="T6" y="T7"/>
                </a:cxn>
              </a:cxnLst>
              <a:rect l="0" t="0" r="r" b="b"/>
              <a:pathLst>
                <a:path w="19" h="162">
                  <a:moveTo>
                    <a:pt x="14" y="0"/>
                  </a:moveTo>
                  <a:cubicBezTo>
                    <a:pt x="19" y="12"/>
                    <a:pt x="16" y="26"/>
                    <a:pt x="15" y="39"/>
                  </a:cubicBezTo>
                  <a:cubicBezTo>
                    <a:pt x="15" y="54"/>
                    <a:pt x="14" y="69"/>
                    <a:pt x="14" y="84"/>
                  </a:cubicBezTo>
                  <a:cubicBezTo>
                    <a:pt x="13" y="111"/>
                    <a:pt x="1" y="135"/>
                    <a:pt x="0" y="162"/>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58" name="Freeform 119"/>
            <p:cNvSpPr>
              <a:spLocks/>
            </p:cNvSpPr>
            <p:nvPr/>
          </p:nvSpPr>
          <p:spPr bwMode="auto">
            <a:xfrm>
              <a:off x="5538788" y="2198688"/>
              <a:ext cx="11112" cy="90488"/>
            </a:xfrm>
            <a:custGeom>
              <a:avLst/>
              <a:gdLst>
                <a:gd name="T0" fmla="*/ 14 w 19"/>
                <a:gd name="T1" fmla="*/ 0 h 162"/>
                <a:gd name="T2" fmla="*/ 15 w 19"/>
                <a:gd name="T3" fmla="*/ 39 h 162"/>
                <a:gd name="T4" fmla="*/ 14 w 19"/>
                <a:gd name="T5" fmla="*/ 84 h 162"/>
                <a:gd name="T6" fmla="*/ 0 w 19"/>
                <a:gd name="T7" fmla="*/ 162 h 162"/>
              </a:gdLst>
              <a:ahLst/>
              <a:cxnLst>
                <a:cxn ang="0">
                  <a:pos x="T0" y="T1"/>
                </a:cxn>
                <a:cxn ang="0">
                  <a:pos x="T2" y="T3"/>
                </a:cxn>
                <a:cxn ang="0">
                  <a:pos x="T4" y="T5"/>
                </a:cxn>
                <a:cxn ang="0">
                  <a:pos x="T6" y="T7"/>
                </a:cxn>
              </a:cxnLst>
              <a:rect l="0" t="0" r="r" b="b"/>
              <a:pathLst>
                <a:path w="19" h="162">
                  <a:moveTo>
                    <a:pt x="14" y="0"/>
                  </a:moveTo>
                  <a:cubicBezTo>
                    <a:pt x="19" y="12"/>
                    <a:pt x="16" y="26"/>
                    <a:pt x="15" y="39"/>
                  </a:cubicBezTo>
                  <a:cubicBezTo>
                    <a:pt x="15" y="54"/>
                    <a:pt x="14" y="69"/>
                    <a:pt x="14" y="84"/>
                  </a:cubicBezTo>
                  <a:cubicBezTo>
                    <a:pt x="13" y="111"/>
                    <a:pt x="1" y="135"/>
                    <a:pt x="0" y="162"/>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59" name="Freeform 120"/>
            <p:cNvSpPr>
              <a:spLocks/>
            </p:cNvSpPr>
            <p:nvPr/>
          </p:nvSpPr>
          <p:spPr bwMode="auto">
            <a:xfrm>
              <a:off x="5476875" y="2220913"/>
              <a:ext cx="7938" cy="87313"/>
            </a:xfrm>
            <a:custGeom>
              <a:avLst/>
              <a:gdLst>
                <a:gd name="T0" fmla="*/ 0 w 15"/>
                <a:gd name="T1" fmla="*/ 0 h 156"/>
                <a:gd name="T2" fmla="*/ 11 w 15"/>
                <a:gd name="T3" fmla="*/ 76 h 156"/>
                <a:gd name="T4" fmla="*/ 8 w 15"/>
                <a:gd name="T5" fmla="*/ 156 h 156"/>
              </a:gdLst>
              <a:ahLst/>
              <a:cxnLst>
                <a:cxn ang="0">
                  <a:pos x="T0" y="T1"/>
                </a:cxn>
                <a:cxn ang="0">
                  <a:pos x="T2" y="T3"/>
                </a:cxn>
                <a:cxn ang="0">
                  <a:pos x="T4" y="T5"/>
                </a:cxn>
              </a:cxnLst>
              <a:rect l="0" t="0" r="r" b="b"/>
              <a:pathLst>
                <a:path w="15" h="156">
                  <a:moveTo>
                    <a:pt x="0" y="0"/>
                  </a:moveTo>
                  <a:cubicBezTo>
                    <a:pt x="12" y="24"/>
                    <a:pt x="8" y="50"/>
                    <a:pt x="11" y="76"/>
                  </a:cubicBezTo>
                  <a:cubicBezTo>
                    <a:pt x="13" y="101"/>
                    <a:pt x="15" y="132"/>
                    <a:pt x="8" y="156"/>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60" name="Freeform 121"/>
            <p:cNvSpPr>
              <a:spLocks/>
            </p:cNvSpPr>
            <p:nvPr/>
          </p:nvSpPr>
          <p:spPr bwMode="auto">
            <a:xfrm>
              <a:off x="5476875" y="2220913"/>
              <a:ext cx="7938" cy="87313"/>
            </a:xfrm>
            <a:custGeom>
              <a:avLst/>
              <a:gdLst>
                <a:gd name="T0" fmla="*/ 0 w 15"/>
                <a:gd name="T1" fmla="*/ 0 h 156"/>
                <a:gd name="T2" fmla="*/ 11 w 15"/>
                <a:gd name="T3" fmla="*/ 76 h 156"/>
                <a:gd name="T4" fmla="*/ 8 w 15"/>
                <a:gd name="T5" fmla="*/ 156 h 156"/>
              </a:gdLst>
              <a:ahLst/>
              <a:cxnLst>
                <a:cxn ang="0">
                  <a:pos x="T0" y="T1"/>
                </a:cxn>
                <a:cxn ang="0">
                  <a:pos x="T2" y="T3"/>
                </a:cxn>
                <a:cxn ang="0">
                  <a:pos x="T4" y="T5"/>
                </a:cxn>
              </a:cxnLst>
              <a:rect l="0" t="0" r="r" b="b"/>
              <a:pathLst>
                <a:path w="15" h="156">
                  <a:moveTo>
                    <a:pt x="0" y="0"/>
                  </a:moveTo>
                  <a:cubicBezTo>
                    <a:pt x="12" y="24"/>
                    <a:pt x="8" y="50"/>
                    <a:pt x="11" y="76"/>
                  </a:cubicBezTo>
                  <a:cubicBezTo>
                    <a:pt x="13" y="101"/>
                    <a:pt x="15" y="132"/>
                    <a:pt x="8" y="156"/>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61" name="Freeform 122"/>
            <p:cNvSpPr>
              <a:spLocks/>
            </p:cNvSpPr>
            <p:nvPr/>
          </p:nvSpPr>
          <p:spPr bwMode="auto">
            <a:xfrm>
              <a:off x="5500688" y="2163763"/>
              <a:ext cx="79375" cy="93663"/>
            </a:xfrm>
            <a:custGeom>
              <a:avLst/>
              <a:gdLst>
                <a:gd name="T0" fmla="*/ 34 w 140"/>
                <a:gd name="T1" fmla="*/ 165 h 165"/>
                <a:gd name="T2" fmla="*/ 36 w 140"/>
                <a:gd name="T3" fmla="*/ 55 h 165"/>
                <a:gd name="T4" fmla="*/ 55 w 140"/>
                <a:gd name="T5" fmla="*/ 16 h 165"/>
                <a:gd name="T6" fmla="*/ 95 w 140"/>
                <a:gd name="T7" fmla="*/ 3 h 165"/>
                <a:gd name="T8" fmla="*/ 132 w 140"/>
                <a:gd name="T9" fmla="*/ 8 h 165"/>
                <a:gd name="T10" fmla="*/ 140 w 140"/>
                <a:gd name="T11" fmla="*/ 12 h 165"/>
              </a:gdLst>
              <a:ahLst/>
              <a:cxnLst>
                <a:cxn ang="0">
                  <a:pos x="T0" y="T1"/>
                </a:cxn>
                <a:cxn ang="0">
                  <a:pos x="T2" y="T3"/>
                </a:cxn>
                <a:cxn ang="0">
                  <a:pos x="T4" y="T5"/>
                </a:cxn>
                <a:cxn ang="0">
                  <a:pos x="T6" y="T7"/>
                </a:cxn>
                <a:cxn ang="0">
                  <a:pos x="T8" y="T9"/>
                </a:cxn>
                <a:cxn ang="0">
                  <a:pos x="T10" y="T11"/>
                </a:cxn>
              </a:cxnLst>
              <a:rect l="0" t="0" r="r" b="b"/>
              <a:pathLst>
                <a:path w="140" h="165">
                  <a:moveTo>
                    <a:pt x="34" y="165"/>
                  </a:moveTo>
                  <a:cubicBezTo>
                    <a:pt x="0" y="147"/>
                    <a:pt x="24" y="81"/>
                    <a:pt x="36" y="55"/>
                  </a:cubicBezTo>
                  <a:cubicBezTo>
                    <a:pt x="42" y="42"/>
                    <a:pt x="45" y="26"/>
                    <a:pt x="55" y="16"/>
                  </a:cubicBezTo>
                  <a:cubicBezTo>
                    <a:pt x="63" y="8"/>
                    <a:pt x="84" y="3"/>
                    <a:pt x="95" y="3"/>
                  </a:cubicBezTo>
                  <a:cubicBezTo>
                    <a:pt x="105" y="2"/>
                    <a:pt x="126" y="0"/>
                    <a:pt x="132" y="8"/>
                  </a:cubicBezTo>
                  <a:cubicBezTo>
                    <a:pt x="135" y="9"/>
                    <a:pt x="138" y="10"/>
                    <a:pt x="140" y="12"/>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62" name="Freeform 123"/>
            <p:cNvSpPr>
              <a:spLocks/>
            </p:cNvSpPr>
            <p:nvPr/>
          </p:nvSpPr>
          <p:spPr bwMode="auto">
            <a:xfrm>
              <a:off x="5500688" y="2163763"/>
              <a:ext cx="79375" cy="93663"/>
            </a:xfrm>
            <a:custGeom>
              <a:avLst/>
              <a:gdLst>
                <a:gd name="T0" fmla="*/ 34 w 140"/>
                <a:gd name="T1" fmla="*/ 165 h 165"/>
                <a:gd name="T2" fmla="*/ 36 w 140"/>
                <a:gd name="T3" fmla="*/ 55 h 165"/>
                <a:gd name="T4" fmla="*/ 55 w 140"/>
                <a:gd name="T5" fmla="*/ 16 h 165"/>
                <a:gd name="T6" fmla="*/ 95 w 140"/>
                <a:gd name="T7" fmla="*/ 3 h 165"/>
                <a:gd name="T8" fmla="*/ 132 w 140"/>
                <a:gd name="T9" fmla="*/ 8 h 165"/>
                <a:gd name="T10" fmla="*/ 140 w 140"/>
                <a:gd name="T11" fmla="*/ 12 h 165"/>
              </a:gdLst>
              <a:ahLst/>
              <a:cxnLst>
                <a:cxn ang="0">
                  <a:pos x="T0" y="T1"/>
                </a:cxn>
                <a:cxn ang="0">
                  <a:pos x="T2" y="T3"/>
                </a:cxn>
                <a:cxn ang="0">
                  <a:pos x="T4" y="T5"/>
                </a:cxn>
                <a:cxn ang="0">
                  <a:pos x="T6" y="T7"/>
                </a:cxn>
                <a:cxn ang="0">
                  <a:pos x="T8" y="T9"/>
                </a:cxn>
                <a:cxn ang="0">
                  <a:pos x="T10" y="T11"/>
                </a:cxn>
              </a:cxnLst>
              <a:rect l="0" t="0" r="r" b="b"/>
              <a:pathLst>
                <a:path w="140" h="165">
                  <a:moveTo>
                    <a:pt x="34" y="165"/>
                  </a:moveTo>
                  <a:cubicBezTo>
                    <a:pt x="0" y="147"/>
                    <a:pt x="24" y="81"/>
                    <a:pt x="36" y="55"/>
                  </a:cubicBezTo>
                  <a:cubicBezTo>
                    <a:pt x="42" y="42"/>
                    <a:pt x="45" y="26"/>
                    <a:pt x="55" y="16"/>
                  </a:cubicBezTo>
                  <a:cubicBezTo>
                    <a:pt x="63" y="8"/>
                    <a:pt x="84" y="3"/>
                    <a:pt x="95" y="3"/>
                  </a:cubicBezTo>
                  <a:cubicBezTo>
                    <a:pt x="105" y="2"/>
                    <a:pt x="126" y="0"/>
                    <a:pt x="132" y="8"/>
                  </a:cubicBezTo>
                  <a:cubicBezTo>
                    <a:pt x="135" y="9"/>
                    <a:pt x="138" y="10"/>
                    <a:pt x="140" y="12"/>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63" name="Freeform 124"/>
            <p:cNvSpPr>
              <a:spLocks/>
            </p:cNvSpPr>
            <p:nvPr/>
          </p:nvSpPr>
          <p:spPr bwMode="auto">
            <a:xfrm>
              <a:off x="5480050" y="2206626"/>
              <a:ext cx="34925" cy="92075"/>
            </a:xfrm>
            <a:custGeom>
              <a:avLst/>
              <a:gdLst>
                <a:gd name="T0" fmla="*/ 56 w 62"/>
                <a:gd name="T1" fmla="*/ 164 h 164"/>
                <a:gd name="T2" fmla="*/ 29 w 62"/>
                <a:gd name="T3" fmla="*/ 127 h 164"/>
                <a:gd name="T4" fmla="*/ 6 w 62"/>
                <a:gd name="T5" fmla="*/ 93 h 164"/>
                <a:gd name="T6" fmla="*/ 33 w 62"/>
                <a:gd name="T7" fmla="*/ 8 h 164"/>
                <a:gd name="T8" fmla="*/ 62 w 62"/>
                <a:gd name="T9" fmla="*/ 0 h 164"/>
              </a:gdLst>
              <a:ahLst/>
              <a:cxnLst>
                <a:cxn ang="0">
                  <a:pos x="T0" y="T1"/>
                </a:cxn>
                <a:cxn ang="0">
                  <a:pos x="T2" y="T3"/>
                </a:cxn>
                <a:cxn ang="0">
                  <a:pos x="T4" y="T5"/>
                </a:cxn>
                <a:cxn ang="0">
                  <a:pos x="T6" y="T7"/>
                </a:cxn>
                <a:cxn ang="0">
                  <a:pos x="T8" y="T9"/>
                </a:cxn>
              </a:cxnLst>
              <a:rect l="0" t="0" r="r" b="b"/>
              <a:pathLst>
                <a:path w="62" h="164">
                  <a:moveTo>
                    <a:pt x="56" y="164"/>
                  </a:moveTo>
                  <a:cubicBezTo>
                    <a:pt x="48" y="149"/>
                    <a:pt x="39" y="139"/>
                    <a:pt x="29" y="127"/>
                  </a:cubicBezTo>
                  <a:cubicBezTo>
                    <a:pt x="20" y="116"/>
                    <a:pt x="9" y="106"/>
                    <a:pt x="6" y="93"/>
                  </a:cubicBezTo>
                  <a:cubicBezTo>
                    <a:pt x="0" y="67"/>
                    <a:pt x="9" y="22"/>
                    <a:pt x="33" y="8"/>
                  </a:cubicBezTo>
                  <a:cubicBezTo>
                    <a:pt x="41" y="3"/>
                    <a:pt x="53" y="1"/>
                    <a:pt x="62"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64" name="Freeform 125"/>
            <p:cNvSpPr>
              <a:spLocks/>
            </p:cNvSpPr>
            <p:nvPr/>
          </p:nvSpPr>
          <p:spPr bwMode="auto">
            <a:xfrm>
              <a:off x="5480050" y="2206626"/>
              <a:ext cx="34925" cy="92075"/>
            </a:xfrm>
            <a:custGeom>
              <a:avLst/>
              <a:gdLst>
                <a:gd name="T0" fmla="*/ 56 w 62"/>
                <a:gd name="T1" fmla="*/ 164 h 164"/>
                <a:gd name="T2" fmla="*/ 29 w 62"/>
                <a:gd name="T3" fmla="*/ 127 h 164"/>
                <a:gd name="T4" fmla="*/ 6 w 62"/>
                <a:gd name="T5" fmla="*/ 93 h 164"/>
                <a:gd name="T6" fmla="*/ 33 w 62"/>
                <a:gd name="T7" fmla="*/ 8 h 164"/>
                <a:gd name="T8" fmla="*/ 62 w 62"/>
                <a:gd name="T9" fmla="*/ 0 h 164"/>
              </a:gdLst>
              <a:ahLst/>
              <a:cxnLst>
                <a:cxn ang="0">
                  <a:pos x="T0" y="T1"/>
                </a:cxn>
                <a:cxn ang="0">
                  <a:pos x="T2" y="T3"/>
                </a:cxn>
                <a:cxn ang="0">
                  <a:pos x="T4" y="T5"/>
                </a:cxn>
                <a:cxn ang="0">
                  <a:pos x="T6" y="T7"/>
                </a:cxn>
                <a:cxn ang="0">
                  <a:pos x="T8" y="T9"/>
                </a:cxn>
              </a:cxnLst>
              <a:rect l="0" t="0" r="r" b="b"/>
              <a:pathLst>
                <a:path w="62" h="164">
                  <a:moveTo>
                    <a:pt x="56" y="164"/>
                  </a:moveTo>
                  <a:cubicBezTo>
                    <a:pt x="48" y="149"/>
                    <a:pt x="39" y="139"/>
                    <a:pt x="29" y="127"/>
                  </a:cubicBezTo>
                  <a:cubicBezTo>
                    <a:pt x="20" y="116"/>
                    <a:pt x="9" y="106"/>
                    <a:pt x="6" y="93"/>
                  </a:cubicBezTo>
                  <a:cubicBezTo>
                    <a:pt x="0" y="67"/>
                    <a:pt x="9" y="22"/>
                    <a:pt x="33" y="8"/>
                  </a:cubicBezTo>
                  <a:cubicBezTo>
                    <a:pt x="41" y="3"/>
                    <a:pt x="53" y="1"/>
                    <a:pt x="62"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65" name="Freeform 126"/>
            <p:cNvSpPr>
              <a:spLocks/>
            </p:cNvSpPr>
            <p:nvPr/>
          </p:nvSpPr>
          <p:spPr bwMode="auto">
            <a:xfrm>
              <a:off x="5599113" y="2133601"/>
              <a:ext cx="46037" cy="93662"/>
            </a:xfrm>
            <a:custGeom>
              <a:avLst/>
              <a:gdLst>
                <a:gd name="T0" fmla="*/ 0 w 80"/>
                <a:gd name="T1" fmla="*/ 63 h 165"/>
                <a:gd name="T2" fmla="*/ 59 w 80"/>
                <a:gd name="T3" fmla="*/ 28 h 165"/>
                <a:gd name="T4" fmla="*/ 75 w 80"/>
                <a:gd name="T5" fmla="*/ 119 h 165"/>
                <a:gd name="T6" fmla="*/ 80 w 80"/>
                <a:gd name="T7" fmla="*/ 165 h 165"/>
              </a:gdLst>
              <a:ahLst/>
              <a:cxnLst>
                <a:cxn ang="0">
                  <a:pos x="T0" y="T1"/>
                </a:cxn>
                <a:cxn ang="0">
                  <a:pos x="T2" y="T3"/>
                </a:cxn>
                <a:cxn ang="0">
                  <a:pos x="T4" y="T5"/>
                </a:cxn>
                <a:cxn ang="0">
                  <a:pos x="T6" y="T7"/>
                </a:cxn>
              </a:cxnLst>
              <a:rect l="0" t="0" r="r" b="b"/>
              <a:pathLst>
                <a:path w="80" h="165">
                  <a:moveTo>
                    <a:pt x="0" y="63"/>
                  </a:moveTo>
                  <a:cubicBezTo>
                    <a:pt x="6" y="36"/>
                    <a:pt x="31" y="0"/>
                    <a:pt x="59" y="28"/>
                  </a:cubicBezTo>
                  <a:cubicBezTo>
                    <a:pt x="79" y="49"/>
                    <a:pt x="76" y="91"/>
                    <a:pt x="75" y="119"/>
                  </a:cubicBezTo>
                  <a:cubicBezTo>
                    <a:pt x="74" y="132"/>
                    <a:pt x="69" y="156"/>
                    <a:pt x="80" y="165"/>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66" name="Freeform 127"/>
            <p:cNvSpPr>
              <a:spLocks/>
            </p:cNvSpPr>
            <p:nvPr/>
          </p:nvSpPr>
          <p:spPr bwMode="auto">
            <a:xfrm>
              <a:off x="5599113" y="2133601"/>
              <a:ext cx="46037" cy="93662"/>
            </a:xfrm>
            <a:custGeom>
              <a:avLst/>
              <a:gdLst>
                <a:gd name="T0" fmla="*/ 0 w 80"/>
                <a:gd name="T1" fmla="*/ 63 h 165"/>
                <a:gd name="T2" fmla="*/ 59 w 80"/>
                <a:gd name="T3" fmla="*/ 28 h 165"/>
                <a:gd name="T4" fmla="*/ 75 w 80"/>
                <a:gd name="T5" fmla="*/ 119 h 165"/>
                <a:gd name="T6" fmla="*/ 80 w 80"/>
                <a:gd name="T7" fmla="*/ 165 h 165"/>
              </a:gdLst>
              <a:ahLst/>
              <a:cxnLst>
                <a:cxn ang="0">
                  <a:pos x="T0" y="T1"/>
                </a:cxn>
                <a:cxn ang="0">
                  <a:pos x="T2" y="T3"/>
                </a:cxn>
                <a:cxn ang="0">
                  <a:pos x="T4" y="T5"/>
                </a:cxn>
                <a:cxn ang="0">
                  <a:pos x="T6" y="T7"/>
                </a:cxn>
              </a:cxnLst>
              <a:rect l="0" t="0" r="r" b="b"/>
              <a:pathLst>
                <a:path w="80" h="165">
                  <a:moveTo>
                    <a:pt x="0" y="63"/>
                  </a:moveTo>
                  <a:cubicBezTo>
                    <a:pt x="6" y="36"/>
                    <a:pt x="31" y="0"/>
                    <a:pt x="59" y="28"/>
                  </a:cubicBezTo>
                  <a:cubicBezTo>
                    <a:pt x="79" y="49"/>
                    <a:pt x="76" y="91"/>
                    <a:pt x="75" y="119"/>
                  </a:cubicBezTo>
                  <a:cubicBezTo>
                    <a:pt x="74" y="132"/>
                    <a:pt x="69" y="156"/>
                    <a:pt x="80" y="165"/>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67" name="Freeform 128"/>
            <p:cNvSpPr>
              <a:spLocks/>
            </p:cNvSpPr>
            <p:nvPr/>
          </p:nvSpPr>
          <p:spPr bwMode="auto">
            <a:xfrm>
              <a:off x="5638800" y="2206626"/>
              <a:ext cx="36513" cy="63500"/>
            </a:xfrm>
            <a:custGeom>
              <a:avLst/>
              <a:gdLst>
                <a:gd name="T0" fmla="*/ 0 w 65"/>
                <a:gd name="T1" fmla="*/ 114 h 114"/>
                <a:gd name="T2" fmla="*/ 37 w 65"/>
                <a:gd name="T3" fmla="*/ 92 h 114"/>
                <a:gd name="T4" fmla="*/ 59 w 65"/>
                <a:gd name="T5" fmla="*/ 68 h 114"/>
                <a:gd name="T6" fmla="*/ 63 w 65"/>
                <a:gd name="T7" fmla="*/ 30 h 114"/>
                <a:gd name="T8" fmla="*/ 60 w 65"/>
                <a:gd name="T9" fmla="*/ 0 h 114"/>
              </a:gdLst>
              <a:ahLst/>
              <a:cxnLst>
                <a:cxn ang="0">
                  <a:pos x="T0" y="T1"/>
                </a:cxn>
                <a:cxn ang="0">
                  <a:pos x="T2" y="T3"/>
                </a:cxn>
                <a:cxn ang="0">
                  <a:pos x="T4" y="T5"/>
                </a:cxn>
                <a:cxn ang="0">
                  <a:pos x="T6" y="T7"/>
                </a:cxn>
                <a:cxn ang="0">
                  <a:pos x="T8" y="T9"/>
                </a:cxn>
              </a:cxnLst>
              <a:rect l="0" t="0" r="r" b="b"/>
              <a:pathLst>
                <a:path w="65" h="114">
                  <a:moveTo>
                    <a:pt x="0" y="114"/>
                  </a:moveTo>
                  <a:cubicBezTo>
                    <a:pt x="18" y="113"/>
                    <a:pt x="25" y="101"/>
                    <a:pt x="37" y="92"/>
                  </a:cubicBezTo>
                  <a:cubicBezTo>
                    <a:pt x="46" y="84"/>
                    <a:pt x="54" y="79"/>
                    <a:pt x="59" y="68"/>
                  </a:cubicBezTo>
                  <a:cubicBezTo>
                    <a:pt x="64" y="56"/>
                    <a:pt x="65" y="42"/>
                    <a:pt x="63" y="30"/>
                  </a:cubicBezTo>
                  <a:cubicBezTo>
                    <a:pt x="62" y="21"/>
                    <a:pt x="62" y="7"/>
                    <a:pt x="6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68" name="Freeform 129"/>
            <p:cNvSpPr>
              <a:spLocks/>
            </p:cNvSpPr>
            <p:nvPr/>
          </p:nvSpPr>
          <p:spPr bwMode="auto">
            <a:xfrm>
              <a:off x="5638800" y="2206626"/>
              <a:ext cx="36513" cy="63500"/>
            </a:xfrm>
            <a:custGeom>
              <a:avLst/>
              <a:gdLst>
                <a:gd name="T0" fmla="*/ 0 w 65"/>
                <a:gd name="T1" fmla="*/ 114 h 114"/>
                <a:gd name="T2" fmla="*/ 37 w 65"/>
                <a:gd name="T3" fmla="*/ 92 h 114"/>
                <a:gd name="T4" fmla="*/ 59 w 65"/>
                <a:gd name="T5" fmla="*/ 68 h 114"/>
                <a:gd name="T6" fmla="*/ 63 w 65"/>
                <a:gd name="T7" fmla="*/ 30 h 114"/>
                <a:gd name="T8" fmla="*/ 60 w 65"/>
                <a:gd name="T9" fmla="*/ 0 h 114"/>
              </a:gdLst>
              <a:ahLst/>
              <a:cxnLst>
                <a:cxn ang="0">
                  <a:pos x="T0" y="T1"/>
                </a:cxn>
                <a:cxn ang="0">
                  <a:pos x="T2" y="T3"/>
                </a:cxn>
                <a:cxn ang="0">
                  <a:pos x="T4" y="T5"/>
                </a:cxn>
                <a:cxn ang="0">
                  <a:pos x="T6" y="T7"/>
                </a:cxn>
                <a:cxn ang="0">
                  <a:pos x="T8" y="T9"/>
                </a:cxn>
              </a:cxnLst>
              <a:rect l="0" t="0" r="r" b="b"/>
              <a:pathLst>
                <a:path w="65" h="114">
                  <a:moveTo>
                    <a:pt x="0" y="114"/>
                  </a:moveTo>
                  <a:cubicBezTo>
                    <a:pt x="18" y="113"/>
                    <a:pt x="25" y="101"/>
                    <a:pt x="37" y="92"/>
                  </a:cubicBezTo>
                  <a:cubicBezTo>
                    <a:pt x="46" y="84"/>
                    <a:pt x="54" y="79"/>
                    <a:pt x="59" y="68"/>
                  </a:cubicBezTo>
                  <a:cubicBezTo>
                    <a:pt x="64" y="56"/>
                    <a:pt x="65" y="42"/>
                    <a:pt x="63" y="30"/>
                  </a:cubicBezTo>
                  <a:cubicBezTo>
                    <a:pt x="62" y="21"/>
                    <a:pt x="62" y="7"/>
                    <a:pt x="6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69" name="Freeform 130"/>
            <p:cNvSpPr>
              <a:spLocks/>
            </p:cNvSpPr>
            <p:nvPr/>
          </p:nvSpPr>
          <p:spPr bwMode="auto">
            <a:xfrm>
              <a:off x="5672138" y="2246313"/>
              <a:ext cx="42862" cy="12700"/>
            </a:xfrm>
            <a:custGeom>
              <a:avLst/>
              <a:gdLst>
                <a:gd name="T0" fmla="*/ 77 w 77"/>
                <a:gd name="T1" fmla="*/ 23 h 23"/>
                <a:gd name="T2" fmla="*/ 55 w 77"/>
                <a:gd name="T3" fmla="*/ 16 h 23"/>
                <a:gd name="T4" fmla="*/ 35 w 77"/>
                <a:gd name="T5" fmla="*/ 13 h 23"/>
                <a:gd name="T6" fmla="*/ 0 w 77"/>
                <a:gd name="T7" fmla="*/ 0 h 23"/>
              </a:gdLst>
              <a:ahLst/>
              <a:cxnLst>
                <a:cxn ang="0">
                  <a:pos x="T0" y="T1"/>
                </a:cxn>
                <a:cxn ang="0">
                  <a:pos x="T2" y="T3"/>
                </a:cxn>
                <a:cxn ang="0">
                  <a:pos x="T4" y="T5"/>
                </a:cxn>
                <a:cxn ang="0">
                  <a:pos x="T6" y="T7"/>
                </a:cxn>
              </a:cxnLst>
              <a:rect l="0" t="0" r="r" b="b"/>
              <a:pathLst>
                <a:path w="77" h="23">
                  <a:moveTo>
                    <a:pt x="77" y="23"/>
                  </a:moveTo>
                  <a:cubicBezTo>
                    <a:pt x="70" y="22"/>
                    <a:pt x="62" y="18"/>
                    <a:pt x="55" y="16"/>
                  </a:cubicBezTo>
                  <a:cubicBezTo>
                    <a:pt x="49" y="14"/>
                    <a:pt x="42" y="14"/>
                    <a:pt x="35" y="13"/>
                  </a:cubicBezTo>
                  <a:cubicBezTo>
                    <a:pt x="24" y="11"/>
                    <a:pt x="9" y="6"/>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70" name="Freeform 131"/>
            <p:cNvSpPr>
              <a:spLocks/>
            </p:cNvSpPr>
            <p:nvPr/>
          </p:nvSpPr>
          <p:spPr bwMode="auto">
            <a:xfrm>
              <a:off x="5672138" y="2246313"/>
              <a:ext cx="42862" cy="12700"/>
            </a:xfrm>
            <a:custGeom>
              <a:avLst/>
              <a:gdLst>
                <a:gd name="T0" fmla="*/ 77 w 77"/>
                <a:gd name="T1" fmla="*/ 23 h 23"/>
                <a:gd name="T2" fmla="*/ 55 w 77"/>
                <a:gd name="T3" fmla="*/ 16 h 23"/>
                <a:gd name="T4" fmla="*/ 35 w 77"/>
                <a:gd name="T5" fmla="*/ 13 h 23"/>
                <a:gd name="T6" fmla="*/ 0 w 77"/>
                <a:gd name="T7" fmla="*/ 0 h 23"/>
              </a:gdLst>
              <a:ahLst/>
              <a:cxnLst>
                <a:cxn ang="0">
                  <a:pos x="T0" y="T1"/>
                </a:cxn>
                <a:cxn ang="0">
                  <a:pos x="T2" y="T3"/>
                </a:cxn>
                <a:cxn ang="0">
                  <a:pos x="T4" y="T5"/>
                </a:cxn>
                <a:cxn ang="0">
                  <a:pos x="T6" y="T7"/>
                </a:cxn>
              </a:cxnLst>
              <a:rect l="0" t="0" r="r" b="b"/>
              <a:pathLst>
                <a:path w="77" h="23">
                  <a:moveTo>
                    <a:pt x="77" y="23"/>
                  </a:moveTo>
                  <a:cubicBezTo>
                    <a:pt x="70" y="22"/>
                    <a:pt x="62" y="18"/>
                    <a:pt x="55" y="16"/>
                  </a:cubicBezTo>
                  <a:cubicBezTo>
                    <a:pt x="49" y="14"/>
                    <a:pt x="42" y="14"/>
                    <a:pt x="35" y="13"/>
                  </a:cubicBezTo>
                  <a:cubicBezTo>
                    <a:pt x="24" y="11"/>
                    <a:pt x="9" y="6"/>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71" name="Freeform 132"/>
            <p:cNvSpPr>
              <a:spLocks/>
            </p:cNvSpPr>
            <p:nvPr/>
          </p:nvSpPr>
          <p:spPr bwMode="auto">
            <a:xfrm>
              <a:off x="5408613" y="2098676"/>
              <a:ext cx="55562" cy="36512"/>
            </a:xfrm>
            <a:custGeom>
              <a:avLst/>
              <a:gdLst>
                <a:gd name="T0" fmla="*/ 0 w 98"/>
                <a:gd name="T1" fmla="*/ 24 h 64"/>
                <a:gd name="T2" fmla="*/ 40 w 98"/>
                <a:gd name="T3" fmla="*/ 5 h 64"/>
                <a:gd name="T4" fmla="*/ 84 w 98"/>
                <a:gd name="T5" fmla="*/ 6 h 64"/>
                <a:gd name="T6" fmla="*/ 97 w 98"/>
                <a:gd name="T7" fmla="*/ 20 h 64"/>
                <a:gd name="T8" fmla="*/ 82 w 98"/>
                <a:gd name="T9" fmla="*/ 31 h 64"/>
                <a:gd name="T10" fmla="*/ 51 w 98"/>
                <a:gd name="T11" fmla="*/ 58 h 64"/>
                <a:gd name="T12" fmla="*/ 46 w 9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98" h="64">
                  <a:moveTo>
                    <a:pt x="0" y="24"/>
                  </a:moveTo>
                  <a:cubicBezTo>
                    <a:pt x="14" y="24"/>
                    <a:pt x="25" y="7"/>
                    <a:pt x="40" y="5"/>
                  </a:cubicBezTo>
                  <a:cubicBezTo>
                    <a:pt x="54" y="2"/>
                    <a:pt x="71" y="0"/>
                    <a:pt x="84" y="6"/>
                  </a:cubicBezTo>
                  <a:cubicBezTo>
                    <a:pt x="90" y="9"/>
                    <a:pt x="98" y="12"/>
                    <a:pt x="97" y="20"/>
                  </a:cubicBezTo>
                  <a:cubicBezTo>
                    <a:pt x="95" y="26"/>
                    <a:pt x="86" y="28"/>
                    <a:pt x="82" y="31"/>
                  </a:cubicBezTo>
                  <a:cubicBezTo>
                    <a:pt x="71" y="39"/>
                    <a:pt x="60" y="48"/>
                    <a:pt x="51" y="58"/>
                  </a:cubicBezTo>
                  <a:cubicBezTo>
                    <a:pt x="49" y="60"/>
                    <a:pt x="47" y="61"/>
                    <a:pt x="46" y="64"/>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72" name="Freeform 133"/>
            <p:cNvSpPr>
              <a:spLocks/>
            </p:cNvSpPr>
            <p:nvPr/>
          </p:nvSpPr>
          <p:spPr bwMode="auto">
            <a:xfrm>
              <a:off x="5408613" y="2098676"/>
              <a:ext cx="55562" cy="36512"/>
            </a:xfrm>
            <a:custGeom>
              <a:avLst/>
              <a:gdLst>
                <a:gd name="T0" fmla="*/ 0 w 98"/>
                <a:gd name="T1" fmla="*/ 24 h 64"/>
                <a:gd name="T2" fmla="*/ 40 w 98"/>
                <a:gd name="T3" fmla="*/ 5 h 64"/>
                <a:gd name="T4" fmla="*/ 84 w 98"/>
                <a:gd name="T5" fmla="*/ 6 h 64"/>
                <a:gd name="T6" fmla="*/ 97 w 98"/>
                <a:gd name="T7" fmla="*/ 20 h 64"/>
                <a:gd name="T8" fmla="*/ 82 w 98"/>
                <a:gd name="T9" fmla="*/ 31 h 64"/>
                <a:gd name="T10" fmla="*/ 51 w 98"/>
                <a:gd name="T11" fmla="*/ 58 h 64"/>
                <a:gd name="T12" fmla="*/ 46 w 9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98" h="64">
                  <a:moveTo>
                    <a:pt x="0" y="24"/>
                  </a:moveTo>
                  <a:cubicBezTo>
                    <a:pt x="14" y="24"/>
                    <a:pt x="25" y="7"/>
                    <a:pt x="40" y="5"/>
                  </a:cubicBezTo>
                  <a:cubicBezTo>
                    <a:pt x="54" y="2"/>
                    <a:pt x="71" y="0"/>
                    <a:pt x="84" y="6"/>
                  </a:cubicBezTo>
                  <a:cubicBezTo>
                    <a:pt x="90" y="9"/>
                    <a:pt x="98" y="12"/>
                    <a:pt x="97" y="20"/>
                  </a:cubicBezTo>
                  <a:cubicBezTo>
                    <a:pt x="95" y="26"/>
                    <a:pt x="86" y="28"/>
                    <a:pt x="82" y="31"/>
                  </a:cubicBezTo>
                  <a:cubicBezTo>
                    <a:pt x="71" y="39"/>
                    <a:pt x="60" y="48"/>
                    <a:pt x="51" y="58"/>
                  </a:cubicBezTo>
                  <a:cubicBezTo>
                    <a:pt x="49" y="60"/>
                    <a:pt x="47" y="61"/>
                    <a:pt x="46" y="64"/>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73" name="Freeform 134"/>
            <p:cNvSpPr>
              <a:spLocks/>
            </p:cNvSpPr>
            <p:nvPr/>
          </p:nvSpPr>
          <p:spPr bwMode="auto">
            <a:xfrm>
              <a:off x="5464175" y="2108201"/>
              <a:ext cx="33338" cy="69850"/>
            </a:xfrm>
            <a:custGeom>
              <a:avLst/>
              <a:gdLst>
                <a:gd name="T0" fmla="*/ 30 w 59"/>
                <a:gd name="T1" fmla="*/ 125 h 125"/>
                <a:gd name="T2" fmla="*/ 41 w 59"/>
                <a:gd name="T3" fmla="*/ 107 h 125"/>
                <a:gd name="T4" fmla="*/ 52 w 59"/>
                <a:gd name="T5" fmla="*/ 89 h 125"/>
                <a:gd name="T6" fmla="*/ 57 w 59"/>
                <a:gd name="T7" fmla="*/ 46 h 125"/>
                <a:gd name="T8" fmla="*/ 0 w 59"/>
                <a:gd name="T9" fmla="*/ 0 h 125"/>
              </a:gdLst>
              <a:ahLst/>
              <a:cxnLst>
                <a:cxn ang="0">
                  <a:pos x="T0" y="T1"/>
                </a:cxn>
                <a:cxn ang="0">
                  <a:pos x="T2" y="T3"/>
                </a:cxn>
                <a:cxn ang="0">
                  <a:pos x="T4" y="T5"/>
                </a:cxn>
                <a:cxn ang="0">
                  <a:pos x="T6" y="T7"/>
                </a:cxn>
                <a:cxn ang="0">
                  <a:pos x="T8" y="T9"/>
                </a:cxn>
              </a:cxnLst>
              <a:rect l="0" t="0" r="r" b="b"/>
              <a:pathLst>
                <a:path w="59" h="125">
                  <a:moveTo>
                    <a:pt x="30" y="125"/>
                  </a:moveTo>
                  <a:cubicBezTo>
                    <a:pt x="33" y="118"/>
                    <a:pt x="36" y="113"/>
                    <a:pt x="41" y="107"/>
                  </a:cubicBezTo>
                  <a:cubicBezTo>
                    <a:pt x="45" y="102"/>
                    <a:pt x="49" y="96"/>
                    <a:pt x="52" y="89"/>
                  </a:cubicBezTo>
                  <a:cubicBezTo>
                    <a:pt x="57" y="78"/>
                    <a:pt x="59" y="59"/>
                    <a:pt x="57" y="46"/>
                  </a:cubicBezTo>
                  <a:cubicBezTo>
                    <a:pt x="54" y="13"/>
                    <a:pt x="31" y="1"/>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74" name="Freeform 135"/>
            <p:cNvSpPr>
              <a:spLocks/>
            </p:cNvSpPr>
            <p:nvPr/>
          </p:nvSpPr>
          <p:spPr bwMode="auto">
            <a:xfrm>
              <a:off x="5464175" y="2108201"/>
              <a:ext cx="33338" cy="69850"/>
            </a:xfrm>
            <a:custGeom>
              <a:avLst/>
              <a:gdLst>
                <a:gd name="T0" fmla="*/ 30 w 59"/>
                <a:gd name="T1" fmla="*/ 125 h 125"/>
                <a:gd name="T2" fmla="*/ 41 w 59"/>
                <a:gd name="T3" fmla="*/ 107 h 125"/>
                <a:gd name="T4" fmla="*/ 52 w 59"/>
                <a:gd name="T5" fmla="*/ 89 h 125"/>
                <a:gd name="T6" fmla="*/ 57 w 59"/>
                <a:gd name="T7" fmla="*/ 46 h 125"/>
                <a:gd name="T8" fmla="*/ 0 w 59"/>
                <a:gd name="T9" fmla="*/ 0 h 125"/>
              </a:gdLst>
              <a:ahLst/>
              <a:cxnLst>
                <a:cxn ang="0">
                  <a:pos x="T0" y="T1"/>
                </a:cxn>
                <a:cxn ang="0">
                  <a:pos x="T2" y="T3"/>
                </a:cxn>
                <a:cxn ang="0">
                  <a:pos x="T4" y="T5"/>
                </a:cxn>
                <a:cxn ang="0">
                  <a:pos x="T6" y="T7"/>
                </a:cxn>
                <a:cxn ang="0">
                  <a:pos x="T8" y="T9"/>
                </a:cxn>
              </a:cxnLst>
              <a:rect l="0" t="0" r="r" b="b"/>
              <a:pathLst>
                <a:path w="59" h="125">
                  <a:moveTo>
                    <a:pt x="30" y="125"/>
                  </a:moveTo>
                  <a:cubicBezTo>
                    <a:pt x="33" y="118"/>
                    <a:pt x="36" y="113"/>
                    <a:pt x="41" y="107"/>
                  </a:cubicBezTo>
                  <a:cubicBezTo>
                    <a:pt x="45" y="102"/>
                    <a:pt x="49" y="96"/>
                    <a:pt x="52" y="89"/>
                  </a:cubicBezTo>
                  <a:cubicBezTo>
                    <a:pt x="57" y="78"/>
                    <a:pt x="59" y="59"/>
                    <a:pt x="57" y="46"/>
                  </a:cubicBezTo>
                  <a:cubicBezTo>
                    <a:pt x="54" y="13"/>
                    <a:pt x="31" y="1"/>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75" name="Freeform 136"/>
            <p:cNvSpPr>
              <a:spLocks/>
            </p:cNvSpPr>
            <p:nvPr/>
          </p:nvSpPr>
          <p:spPr bwMode="auto">
            <a:xfrm>
              <a:off x="5473700" y="2070101"/>
              <a:ext cx="23813" cy="19050"/>
            </a:xfrm>
            <a:custGeom>
              <a:avLst/>
              <a:gdLst>
                <a:gd name="T0" fmla="*/ 0 w 40"/>
                <a:gd name="T1" fmla="*/ 0 h 35"/>
                <a:gd name="T2" fmla="*/ 40 w 40"/>
                <a:gd name="T3" fmla="*/ 35 h 35"/>
              </a:gdLst>
              <a:ahLst/>
              <a:cxnLst>
                <a:cxn ang="0">
                  <a:pos x="T0" y="T1"/>
                </a:cxn>
                <a:cxn ang="0">
                  <a:pos x="T2" y="T3"/>
                </a:cxn>
              </a:cxnLst>
              <a:rect l="0" t="0" r="r" b="b"/>
              <a:pathLst>
                <a:path w="40" h="35">
                  <a:moveTo>
                    <a:pt x="0" y="0"/>
                  </a:moveTo>
                  <a:cubicBezTo>
                    <a:pt x="11" y="6"/>
                    <a:pt x="38" y="20"/>
                    <a:pt x="40" y="35"/>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76" name="Freeform 137"/>
            <p:cNvSpPr>
              <a:spLocks/>
            </p:cNvSpPr>
            <p:nvPr/>
          </p:nvSpPr>
          <p:spPr bwMode="auto">
            <a:xfrm>
              <a:off x="5473700" y="2070101"/>
              <a:ext cx="23813" cy="19050"/>
            </a:xfrm>
            <a:custGeom>
              <a:avLst/>
              <a:gdLst>
                <a:gd name="T0" fmla="*/ 0 w 40"/>
                <a:gd name="T1" fmla="*/ 0 h 35"/>
                <a:gd name="T2" fmla="*/ 40 w 40"/>
                <a:gd name="T3" fmla="*/ 35 h 35"/>
              </a:gdLst>
              <a:ahLst/>
              <a:cxnLst>
                <a:cxn ang="0">
                  <a:pos x="T0" y="T1"/>
                </a:cxn>
                <a:cxn ang="0">
                  <a:pos x="T2" y="T3"/>
                </a:cxn>
              </a:cxnLst>
              <a:rect l="0" t="0" r="r" b="b"/>
              <a:pathLst>
                <a:path w="40" h="35">
                  <a:moveTo>
                    <a:pt x="0" y="0"/>
                  </a:moveTo>
                  <a:cubicBezTo>
                    <a:pt x="11" y="6"/>
                    <a:pt x="38" y="20"/>
                    <a:pt x="40" y="35"/>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77" name="Freeform 138"/>
            <p:cNvSpPr>
              <a:spLocks/>
            </p:cNvSpPr>
            <p:nvPr/>
          </p:nvSpPr>
          <p:spPr bwMode="auto">
            <a:xfrm>
              <a:off x="5495925" y="2135188"/>
              <a:ext cx="68263" cy="15875"/>
            </a:xfrm>
            <a:custGeom>
              <a:avLst/>
              <a:gdLst>
                <a:gd name="T0" fmla="*/ 123 w 123"/>
                <a:gd name="T1" fmla="*/ 16 h 28"/>
                <a:gd name="T2" fmla="*/ 97 w 123"/>
                <a:gd name="T3" fmla="*/ 3 h 28"/>
                <a:gd name="T4" fmla="*/ 59 w 123"/>
                <a:gd name="T5" fmla="*/ 1 h 28"/>
                <a:gd name="T6" fmla="*/ 28 w 123"/>
                <a:gd name="T7" fmla="*/ 16 h 28"/>
                <a:gd name="T8" fmla="*/ 0 w 123"/>
                <a:gd name="T9" fmla="*/ 28 h 28"/>
              </a:gdLst>
              <a:ahLst/>
              <a:cxnLst>
                <a:cxn ang="0">
                  <a:pos x="T0" y="T1"/>
                </a:cxn>
                <a:cxn ang="0">
                  <a:pos x="T2" y="T3"/>
                </a:cxn>
                <a:cxn ang="0">
                  <a:pos x="T4" y="T5"/>
                </a:cxn>
                <a:cxn ang="0">
                  <a:pos x="T6" y="T7"/>
                </a:cxn>
                <a:cxn ang="0">
                  <a:pos x="T8" y="T9"/>
                </a:cxn>
              </a:cxnLst>
              <a:rect l="0" t="0" r="r" b="b"/>
              <a:pathLst>
                <a:path w="123" h="28">
                  <a:moveTo>
                    <a:pt x="123" y="16"/>
                  </a:moveTo>
                  <a:cubicBezTo>
                    <a:pt x="114" y="13"/>
                    <a:pt x="108" y="6"/>
                    <a:pt x="97" y="3"/>
                  </a:cubicBezTo>
                  <a:cubicBezTo>
                    <a:pt x="86" y="1"/>
                    <a:pt x="70" y="0"/>
                    <a:pt x="59" y="1"/>
                  </a:cubicBezTo>
                  <a:cubicBezTo>
                    <a:pt x="48" y="2"/>
                    <a:pt x="38" y="12"/>
                    <a:pt x="28" y="16"/>
                  </a:cubicBezTo>
                  <a:cubicBezTo>
                    <a:pt x="19" y="21"/>
                    <a:pt x="10" y="25"/>
                    <a:pt x="0" y="28"/>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78" name="Freeform 139"/>
            <p:cNvSpPr>
              <a:spLocks/>
            </p:cNvSpPr>
            <p:nvPr/>
          </p:nvSpPr>
          <p:spPr bwMode="auto">
            <a:xfrm>
              <a:off x="5495925" y="2135188"/>
              <a:ext cx="68263" cy="15875"/>
            </a:xfrm>
            <a:custGeom>
              <a:avLst/>
              <a:gdLst>
                <a:gd name="T0" fmla="*/ 123 w 123"/>
                <a:gd name="T1" fmla="*/ 16 h 28"/>
                <a:gd name="T2" fmla="*/ 97 w 123"/>
                <a:gd name="T3" fmla="*/ 3 h 28"/>
                <a:gd name="T4" fmla="*/ 59 w 123"/>
                <a:gd name="T5" fmla="*/ 1 h 28"/>
                <a:gd name="T6" fmla="*/ 28 w 123"/>
                <a:gd name="T7" fmla="*/ 16 h 28"/>
                <a:gd name="T8" fmla="*/ 0 w 123"/>
                <a:gd name="T9" fmla="*/ 28 h 28"/>
              </a:gdLst>
              <a:ahLst/>
              <a:cxnLst>
                <a:cxn ang="0">
                  <a:pos x="T0" y="T1"/>
                </a:cxn>
                <a:cxn ang="0">
                  <a:pos x="T2" y="T3"/>
                </a:cxn>
                <a:cxn ang="0">
                  <a:pos x="T4" y="T5"/>
                </a:cxn>
                <a:cxn ang="0">
                  <a:pos x="T6" y="T7"/>
                </a:cxn>
                <a:cxn ang="0">
                  <a:pos x="T8" y="T9"/>
                </a:cxn>
              </a:cxnLst>
              <a:rect l="0" t="0" r="r" b="b"/>
              <a:pathLst>
                <a:path w="123" h="28">
                  <a:moveTo>
                    <a:pt x="123" y="16"/>
                  </a:moveTo>
                  <a:cubicBezTo>
                    <a:pt x="114" y="13"/>
                    <a:pt x="108" y="6"/>
                    <a:pt x="97" y="3"/>
                  </a:cubicBezTo>
                  <a:cubicBezTo>
                    <a:pt x="86" y="1"/>
                    <a:pt x="70" y="0"/>
                    <a:pt x="59" y="1"/>
                  </a:cubicBezTo>
                  <a:cubicBezTo>
                    <a:pt x="48" y="2"/>
                    <a:pt x="38" y="12"/>
                    <a:pt x="28" y="16"/>
                  </a:cubicBezTo>
                  <a:cubicBezTo>
                    <a:pt x="19" y="21"/>
                    <a:pt x="10" y="25"/>
                    <a:pt x="0" y="28"/>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79" name="Freeform 140"/>
            <p:cNvSpPr>
              <a:spLocks/>
            </p:cNvSpPr>
            <p:nvPr/>
          </p:nvSpPr>
          <p:spPr bwMode="auto">
            <a:xfrm>
              <a:off x="5492750" y="2103438"/>
              <a:ext cx="36513" cy="20638"/>
            </a:xfrm>
            <a:custGeom>
              <a:avLst/>
              <a:gdLst>
                <a:gd name="T0" fmla="*/ 65 w 65"/>
                <a:gd name="T1" fmla="*/ 0 h 37"/>
                <a:gd name="T2" fmla="*/ 0 w 65"/>
                <a:gd name="T3" fmla="*/ 33 h 37"/>
              </a:gdLst>
              <a:ahLst/>
              <a:cxnLst>
                <a:cxn ang="0">
                  <a:pos x="T0" y="T1"/>
                </a:cxn>
                <a:cxn ang="0">
                  <a:pos x="T2" y="T3"/>
                </a:cxn>
              </a:cxnLst>
              <a:rect l="0" t="0" r="r" b="b"/>
              <a:pathLst>
                <a:path w="65" h="37">
                  <a:moveTo>
                    <a:pt x="65" y="0"/>
                  </a:moveTo>
                  <a:cubicBezTo>
                    <a:pt x="65" y="37"/>
                    <a:pt x="24" y="30"/>
                    <a:pt x="0" y="33"/>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80" name="Freeform 141"/>
            <p:cNvSpPr>
              <a:spLocks/>
            </p:cNvSpPr>
            <p:nvPr/>
          </p:nvSpPr>
          <p:spPr bwMode="auto">
            <a:xfrm>
              <a:off x="5492750" y="2103438"/>
              <a:ext cx="36513" cy="20638"/>
            </a:xfrm>
            <a:custGeom>
              <a:avLst/>
              <a:gdLst>
                <a:gd name="T0" fmla="*/ 65 w 65"/>
                <a:gd name="T1" fmla="*/ 0 h 37"/>
                <a:gd name="T2" fmla="*/ 0 w 65"/>
                <a:gd name="T3" fmla="*/ 33 h 37"/>
              </a:gdLst>
              <a:ahLst/>
              <a:cxnLst>
                <a:cxn ang="0">
                  <a:pos x="T0" y="T1"/>
                </a:cxn>
                <a:cxn ang="0">
                  <a:pos x="T2" y="T3"/>
                </a:cxn>
              </a:cxnLst>
              <a:rect l="0" t="0" r="r" b="b"/>
              <a:pathLst>
                <a:path w="65" h="37">
                  <a:moveTo>
                    <a:pt x="65" y="0"/>
                  </a:moveTo>
                  <a:cubicBezTo>
                    <a:pt x="65" y="37"/>
                    <a:pt x="24" y="30"/>
                    <a:pt x="0" y="33"/>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81" name="Freeform 142"/>
            <p:cNvSpPr>
              <a:spLocks/>
            </p:cNvSpPr>
            <p:nvPr/>
          </p:nvSpPr>
          <p:spPr bwMode="auto">
            <a:xfrm>
              <a:off x="5521325" y="2082801"/>
              <a:ext cx="26988" cy="52387"/>
            </a:xfrm>
            <a:custGeom>
              <a:avLst/>
              <a:gdLst>
                <a:gd name="T0" fmla="*/ 0 w 49"/>
                <a:gd name="T1" fmla="*/ 0 h 93"/>
                <a:gd name="T2" fmla="*/ 47 w 49"/>
                <a:gd name="T3" fmla="*/ 33 h 93"/>
                <a:gd name="T4" fmla="*/ 40 w 49"/>
                <a:gd name="T5" fmla="*/ 63 h 93"/>
                <a:gd name="T6" fmla="*/ 33 w 49"/>
                <a:gd name="T7" fmla="*/ 93 h 93"/>
              </a:gdLst>
              <a:ahLst/>
              <a:cxnLst>
                <a:cxn ang="0">
                  <a:pos x="T0" y="T1"/>
                </a:cxn>
                <a:cxn ang="0">
                  <a:pos x="T2" y="T3"/>
                </a:cxn>
                <a:cxn ang="0">
                  <a:pos x="T4" y="T5"/>
                </a:cxn>
                <a:cxn ang="0">
                  <a:pos x="T6" y="T7"/>
                </a:cxn>
              </a:cxnLst>
              <a:rect l="0" t="0" r="r" b="b"/>
              <a:pathLst>
                <a:path w="49" h="93">
                  <a:moveTo>
                    <a:pt x="0" y="0"/>
                  </a:moveTo>
                  <a:cubicBezTo>
                    <a:pt x="18" y="5"/>
                    <a:pt x="43" y="12"/>
                    <a:pt x="47" y="33"/>
                  </a:cubicBezTo>
                  <a:cubicBezTo>
                    <a:pt x="49" y="45"/>
                    <a:pt x="42" y="52"/>
                    <a:pt x="40" y="63"/>
                  </a:cubicBezTo>
                  <a:cubicBezTo>
                    <a:pt x="38" y="74"/>
                    <a:pt x="36" y="83"/>
                    <a:pt x="33" y="93"/>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82" name="Freeform 143"/>
            <p:cNvSpPr>
              <a:spLocks/>
            </p:cNvSpPr>
            <p:nvPr/>
          </p:nvSpPr>
          <p:spPr bwMode="auto">
            <a:xfrm>
              <a:off x="5521325" y="2082801"/>
              <a:ext cx="26988" cy="52387"/>
            </a:xfrm>
            <a:custGeom>
              <a:avLst/>
              <a:gdLst>
                <a:gd name="T0" fmla="*/ 0 w 49"/>
                <a:gd name="T1" fmla="*/ 0 h 93"/>
                <a:gd name="T2" fmla="*/ 47 w 49"/>
                <a:gd name="T3" fmla="*/ 33 h 93"/>
                <a:gd name="T4" fmla="*/ 40 w 49"/>
                <a:gd name="T5" fmla="*/ 63 h 93"/>
                <a:gd name="T6" fmla="*/ 33 w 49"/>
                <a:gd name="T7" fmla="*/ 93 h 93"/>
              </a:gdLst>
              <a:ahLst/>
              <a:cxnLst>
                <a:cxn ang="0">
                  <a:pos x="T0" y="T1"/>
                </a:cxn>
                <a:cxn ang="0">
                  <a:pos x="T2" y="T3"/>
                </a:cxn>
                <a:cxn ang="0">
                  <a:pos x="T4" y="T5"/>
                </a:cxn>
                <a:cxn ang="0">
                  <a:pos x="T6" y="T7"/>
                </a:cxn>
              </a:cxnLst>
              <a:rect l="0" t="0" r="r" b="b"/>
              <a:pathLst>
                <a:path w="49" h="93">
                  <a:moveTo>
                    <a:pt x="0" y="0"/>
                  </a:moveTo>
                  <a:cubicBezTo>
                    <a:pt x="18" y="5"/>
                    <a:pt x="43" y="12"/>
                    <a:pt x="47" y="33"/>
                  </a:cubicBezTo>
                  <a:cubicBezTo>
                    <a:pt x="49" y="45"/>
                    <a:pt x="42" y="52"/>
                    <a:pt x="40" y="63"/>
                  </a:cubicBezTo>
                  <a:cubicBezTo>
                    <a:pt x="38" y="74"/>
                    <a:pt x="36" y="83"/>
                    <a:pt x="33" y="93"/>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83" name="Freeform 144"/>
            <p:cNvSpPr>
              <a:spLocks/>
            </p:cNvSpPr>
            <p:nvPr/>
          </p:nvSpPr>
          <p:spPr bwMode="auto">
            <a:xfrm>
              <a:off x="5548313" y="2081213"/>
              <a:ext cx="49212" cy="20638"/>
            </a:xfrm>
            <a:custGeom>
              <a:avLst/>
              <a:gdLst>
                <a:gd name="T0" fmla="*/ 87 w 87"/>
                <a:gd name="T1" fmla="*/ 0 h 35"/>
                <a:gd name="T2" fmla="*/ 68 w 87"/>
                <a:gd name="T3" fmla="*/ 14 h 35"/>
                <a:gd name="T4" fmla="*/ 48 w 87"/>
                <a:gd name="T5" fmla="*/ 30 h 35"/>
                <a:gd name="T6" fmla="*/ 0 w 87"/>
                <a:gd name="T7" fmla="*/ 34 h 35"/>
              </a:gdLst>
              <a:ahLst/>
              <a:cxnLst>
                <a:cxn ang="0">
                  <a:pos x="T0" y="T1"/>
                </a:cxn>
                <a:cxn ang="0">
                  <a:pos x="T2" y="T3"/>
                </a:cxn>
                <a:cxn ang="0">
                  <a:pos x="T4" y="T5"/>
                </a:cxn>
                <a:cxn ang="0">
                  <a:pos x="T6" y="T7"/>
                </a:cxn>
              </a:cxnLst>
              <a:rect l="0" t="0" r="r" b="b"/>
              <a:pathLst>
                <a:path w="87" h="35">
                  <a:moveTo>
                    <a:pt x="87" y="0"/>
                  </a:moveTo>
                  <a:cubicBezTo>
                    <a:pt x="84" y="8"/>
                    <a:pt x="75" y="11"/>
                    <a:pt x="68" y="14"/>
                  </a:cubicBezTo>
                  <a:cubicBezTo>
                    <a:pt x="59" y="17"/>
                    <a:pt x="54" y="23"/>
                    <a:pt x="48" y="30"/>
                  </a:cubicBezTo>
                  <a:cubicBezTo>
                    <a:pt x="33" y="35"/>
                    <a:pt x="16" y="35"/>
                    <a:pt x="0" y="34"/>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84" name="Freeform 145"/>
            <p:cNvSpPr>
              <a:spLocks/>
            </p:cNvSpPr>
            <p:nvPr/>
          </p:nvSpPr>
          <p:spPr bwMode="auto">
            <a:xfrm>
              <a:off x="5548313" y="2081213"/>
              <a:ext cx="49212" cy="20638"/>
            </a:xfrm>
            <a:custGeom>
              <a:avLst/>
              <a:gdLst>
                <a:gd name="T0" fmla="*/ 87 w 87"/>
                <a:gd name="T1" fmla="*/ 0 h 35"/>
                <a:gd name="T2" fmla="*/ 68 w 87"/>
                <a:gd name="T3" fmla="*/ 14 h 35"/>
                <a:gd name="T4" fmla="*/ 48 w 87"/>
                <a:gd name="T5" fmla="*/ 30 h 35"/>
                <a:gd name="T6" fmla="*/ 0 w 87"/>
                <a:gd name="T7" fmla="*/ 34 h 35"/>
              </a:gdLst>
              <a:ahLst/>
              <a:cxnLst>
                <a:cxn ang="0">
                  <a:pos x="T0" y="T1"/>
                </a:cxn>
                <a:cxn ang="0">
                  <a:pos x="T2" y="T3"/>
                </a:cxn>
                <a:cxn ang="0">
                  <a:pos x="T4" y="T5"/>
                </a:cxn>
                <a:cxn ang="0">
                  <a:pos x="T6" y="T7"/>
                </a:cxn>
              </a:cxnLst>
              <a:rect l="0" t="0" r="r" b="b"/>
              <a:pathLst>
                <a:path w="87" h="35">
                  <a:moveTo>
                    <a:pt x="87" y="0"/>
                  </a:moveTo>
                  <a:cubicBezTo>
                    <a:pt x="84" y="8"/>
                    <a:pt x="75" y="11"/>
                    <a:pt x="68" y="14"/>
                  </a:cubicBezTo>
                  <a:cubicBezTo>
                    <a:pt x="59" y="17"/>
                    <a:pt x="54" y="23"/>
                    <a:pt x="48" y="30"/>
                  </a:cubicBezTo>
                  <a:cubicBezTo>
                    <a:pt x="33" y="35"/>
                    <a:pt x="16" y="35"/>
                    <a:pt x="0" y="34"/>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85" name="Freeform 146"/>
            <p:cNvSpPr>
              <a:spLocks/>
            </p:cNvSpPr>
            <p:nvPr/>
          </p:nvSpPr>
          <p:spPr bwMode="auto">
            <a:xfrm>
              <a:off x="5664200" y="2441576"/>
              <a:ext cx="28575" cy="6350"/>
            </a:xfrm>
            <a:custGeom>
              <a:avLst/>
              <a:gdLst>
                <a:gd name="T0" fmla="*/ 50 w 50"/>
                <a:gd name="T1" fmla="*/ 0 h 10"/>
                <a:gd name="T2" fmla="*/ 0 w 50"/>
                <a:gd name="T3" fmla="*/ 9 h 10"/>
              </a:gdLst>
              <a:ahLst/>
              <a:cxnLst>
                <a:cxn ang="0">
                  <a:pos x="T0" y="T1"/>
                </a:cxn>
                <a:cxn ang="0">
                  <a:pos x="T2" y="T3"/>
                </a:cxn>
              </a:cxnLst>
              <a:rect l="0" t="0" r="r" b="b"/>
              <a:pathLst>
                <a:path w="50" h="10">
                  <a:moveTo>
                    <a:pt x="50" y="0"/>
                  </a:moveTo>
                  <a:cubicBezTo>
                    <a:pt x="39" y="7"/>
                    <a:pt x="13" y="10"/>
                    <a:pt x="0" y="9"/>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86" name="Freeform 147"/>
            <p:cNvSpPr>
              <a:spLocks/>
            </p:cNvSpPr>
            <p:nvPr/>
          </p:nvSpPr>
          <p:spPr bwMode="auto">
            <a:xfrm>
              <a:off x="5664200" y="2441576"/>
              <a:ext cx="28575" cy="6350"/>
            </a:xfrm>
            <a:custGeom>
              <a:avLst/>
              <a:gdLst>
                <a:gd name="T0" fmla="*/ 50 w 50"/>
                <a:gd name="T1" fmla="*/ 0 h 10"/>
                <a:gd name="T2" fmla="*/ 0 w 50"/>
                <a:gd name="T3" fmla="*/ 9 h 10"/>
              </a:gdLst>
              <a:ahLst/>
              <a:cxnLst>
                <a:cxn ang="0">
                  <a:pos x="T0" y="T1"/>
                </a:cxn>
                <a:cxn ang="0">
                  <a:pos x="T2" y="T3"/>
                </a:cxn>
              </a:cxnLst>
              <a:rect l="0" t="0" r="r" b="b"/>
              <a:pathLst>
                <a:path w="50" h="10">
                  <a:moveTo>
                    <a:pt x="50" y="0"/>
                  </a:moveTo>
                  <a:cubicBezTo>
                    <a:pt x="39" y="7"/>
                    <a:pt x="13" y="10"/>
                    <a:pt x="0" y="9"/>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87" name="Freeform 148"/>
            <p:cNvSpPr>
              <a:spLocks/>
            </p:cNvSpPr>
            <p:nvPr/>
          </p:nvSpPr>
          <p:spPr bwMode="auto">
            <a:xfrm>
              <a:off x="5700713" y="2365376"/>
              <a:ext cx="117475" cy="69850"/>
            </a:xfrm>
            <a:custGeom>
              <a:avLst/>
              <a:gdLst>
                <a:gd name="T0" fmla="*/ 25 w 210"/>
                <a:gd name="T1" fmla="*/ 106 h 125"/>
                <a:gd name="T2" fmla="*/ 70 w 210"/>
                <a:gd name="T3" fmla="*/ 120 h 125"/>
                <a:gd name="T4" fmla="*/ 122 w 210"/>
                <a:gd name="T5" fmla="*/ 124 h 125"/>
                <a:gd name="T6" fmla="*/ 166 w 210"/>
                <a:gd name="T7" fmla="*/ 120 h 125"/>
                <a:gd name="T8" fmla="*/ 192 w 210"/>
                <a:gd name="T9" fmla="*/ 95 h 125"/>
                <a:gd name="T10" fmla="*/ 210 w 210"/>
                <a:gd name="T11" fmla="*/ 54 h 125"/>
                <a:gd name="T12" fmla="*/ 189 w 210"/>
                <a:gd name="T13" fmla="*/ 16 h 125"/>
                <a:gd name="T14" fmla="*/ 142 w 210"/>
                <a:gd name="T15" fmla="*/ 5 h 125"/>
                <a:gd name="T16" fmla="*/ 91 w 210"/>
                <a:gd name="T17" fmla="*/ 1 h 125"/>
                <a:gd name="T18" fmla="*/ 42 w 210"/>
                <a:gd name="T19" fmla="*/ 5 h 125"/>
                <a:gd name="T20" fmla="*/ 0 w 210"/>
                <a:gd name="T21" fmla="*/ 1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 h="125">
                  <a:moveTo>
                    <a:pt x="25" y="106"/>
                  </a:moveTo>
                  <a:cubicBezTo>
                    <a:pt x="40" y="107"/>
                    <a:pt x="55" y="117"/>
                    <a:pt x="70" y="120"/>
                  </a:cubicBezTo>
                  <a:cubicBezTo>
                    <a:pt x="86" y="122"/>
                    <a:pt x="106" y="125"/>
                    <a:pt x="122" y="124"/>
                  </a:cubicBezTo>
                  <a:cubicBezTo>
                    <a:pt x="135" y="124"/>
                    <a:pt x="153" y="124"/>
                    <a:pt x="166" y="120"/>
                  </a:cubicBezTo>
                  <a:cubicBezTo>
                    <a:pt x="181" y="116"/>
                    <a:pt x="185" y="106"/>
                    <a:pt x="192" y="95"/>
                  </a:cubicBezTo>
                  <a:cubicBezTo>
                    <a:pt x="202" y="82"/>
                    <a:pt x="210" y="72"/>
                    <a:pt x="210" y="54"/>
                  </a:cubicBezTo>
                  <a:cubicBezTo>
                    <a:pt x="209" y="38"/>
                    <a:pt x="202" y="24"/>
                    <a:pt x="189" y="16"/>
                  </a:cubicBezTo>
                  <a:cubicBezTo>
                    <a:pt x="174" y="7"/>
                    <a:pt x="160" y="8"/>
                    <a:pt x="142" y="5"/>
                  </a:cubicBezTo>
                  <a:cubicBezTo>
                    <a:pt x="125" y="3"/>
                    <a:pt x="109" y="1"/>
                    <a:pt x="91" y="1"/>
                  </a:cubicBezTo>
                  <a:cubicBezTo>
                    <a:pt x="74" y="0"/>
                    <a:pt x="59" y="3"/>
                    <a:pt x="42" y="5"/>
                  </a:cubicBezTo>
                  <a:cubicBezTo>
                    <a:pt x="30" y="7"/>
                    <a:pt x="9" y="9"/>
                    <a:pt x="0" y="17"/>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88" name="Freeform 149"/>
            <p:cNvSpPr>
              <a:spLocks/>
            </p:cNvSpPr>
            <p:nvPr/>
          </p:nvSpPr>
          <p:spPr bwMode="auto">
            <a:xfrm>
              <a:off x="5700713" y="2365376"/>
              <a:ext cx="117475" cy="69850"/>
            </a:xfrm>
            <a:custGeom>
              <a:avLst/>
              <a:gdLst>
                <a:gd name="T0" fmla="*/ 25 w 210"/>
                <a:gd name="T1" fmla="*/ 106 h 125"/>
                <a:gd name="T2" fmla="*/ 70 w 210"/>
                <a:gd name="T3" fmla="*/ 120 h 125"/>
                <a:gd name="T4" fmla="*/ 122 w 210"/>
                <a:gd name="T5" fmla="*/ 124 h 125"/>
                <a:gd name="T6" fmla="*/ 166 w 210"/>
                <a:gd name="T7" fmla="*/ 120 h 125"/>
                <a:gd name="T8" fmla="*/ 192 w 210"/>
                <a:gd name="T9" fmla="*/ 95 h 125"/>
                <a:gd name="T10" fmla="*/ 210 w 210"/>
                <a:gd name="T11" fmla="*/ 54 h 125"/>
                <a:gd name="T12" fmla="*/ 189 w 210"/>
                <a:gd name="T13" fmla="*/ 16 h 125"/>
                <a:gd name="T14" fmla="*/ 142 w 210"/>
                <a:gd name="T15" fmla="*/ 5 h 125"/>
                <a:gd name="T16" fmla="*/ 91 w 210"/>
                <a:gd name="T17" fmla="*/ 1 h 125"/>
                <a:gd name="T18" fmla="*/ 42 w 210"/>
                <a:gd name="T19" fmla="*/ 5 h 125"/>
                <a:gd name="T20" fmla="*/ 0 w 210"/>
                <a:gd name="T21" fmla="*/ 1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 h="125">
                  <a:moveTo>
                    <a:pt x="25" y="106"/>
                  </a:moveTo>
                  <a:cubicBezTo>
                    <a:pt x="40" y="107"/>
                    <a:pt x="55" y="117"/>
                    <a:pt x="70" y="120"/>
                  </a:cubicBezTo>
                  <a:cubicBezTo>
                    <a:pt x="86" y="122"/>
                    <a:pt x="106" y="125"/>
                    <a:pt x="122" y="124"/>
                  </a:cubicBezTo>
                  <a:cubicBezTo>
                    <a:pt x="135" y="124"/>
                    <a:pt x="153" y="124"/>
                    <a:pt x="166" y="120"/>
                  </a:cubicBezTo>
                  <a:cubicBezTo>
                    <a:pt x="181" y="116"/>
                    <a:pt x="185" y="106"/>
                    <a:pt x="192" y="95"/>
                  </a:cubicBezTo>
                  <a:cubicBezTo>
                    <a:pt x="202" y="82"/>
                    <a:pt x="210" y="72"/>
                    <a:pt x="210" y="54"/>
                  </a:cubicBezTo>
                  <a:cubicBezTo>
                    <a:pt x="209" y="38"/>
                    <a:pt x="202" y="24"/>
                    <a:pt x="189" y="16"/>
                  </a:cubicBezTo>
                  <a:cubicBezTo>
                    <a:pt x="174" y="7"/>
                    <a:pt x="160" y="8"/>
                    <a:pt x="142" y="5"/>
                  </a:cubicBezTo>
                  <a:cubicBezTo>
                    <a:pt x="125" y="3"/>
                    <a:pt x="109" y="1"/>
                    <a:pt x="91" y="1"/>
                  </a:cubicBezTo>
                  <a:cubicBezTo>
                    <a:pt x="74" y="0"/>
                    <a:pt x="59" y="3"/>
                    <a:pt x="42" y="5"/>
                  </a:cubicBezTo>
                  <a:cubicBezTo>
                    <a:pt x="30" y="7"/>
                    <a:pt x="9" y="9"/>
                    <a:pt x="0" y="17"/>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89" name="Freeform 150"/>
            <p:cNvSpPr>
              <a:spLocks/>
            </p:cNvSpPr>
            <p:nvPr/>
          </p:nvSpPr>
          <p:spPr bwMode="auto">
            <a:xfrm>
              <a:off x="5697538" y="2395538"/>
              <a:ext cx="88900" cy="11113"/>
            </a:xfrm>
            <a:custGeom>
              <a:avLst/>
              <a:gdLst>
                <a:gd name="T0" fmla="*/ 159 w 159"/>
                <a:gd name="T1" fmla="*/ 16 h 19"/>
                <a:gd name="T2" fmla="*/ 69 w 159"/>
                <a:gd name="T3" fmla="*/ 18 h 19"/>
                <a:gd name="T4" fmla="*/ 32 w 159"/>
                <a:gd name="T5" fmla="*/ 11 h 19"/>
                <a:gd name="T6" fmla="*/ 0 w 159"/>
                <a:gd name="T7" fmla="*/ 0 h 19"/>
              </a:gdLst>
              <a:ahLst/>
              <a:cxnLst>
                <a:cxn ang="0">
                  <a:pos x="T0" y="T1"/>
                </a:cxn>
                <a:cxn ang="0">
                  <a:pos x="T2" y="T3"/>
                </a:cxn>
                <a:cxn ang="0">
                  <a:pos x="T4" y="T5"/>
                </a:cxn>
                <a:cxn ang="0">
                  <a:pos x="T6" y="T7"/>
                </a:cxn>
              </a:cxnLst>
              <a:rect l="0" t="0" r="r" b="b"/>
              <a:pathLst>
                <a:path w="159" h="19">
                  <a:moveTo>
                    <a:pt x="159" y="16"/>
                  </a:moveTo>
                  <a:cubicBezTo>
                    <a:pt x="128" y="15"/>
                    <a:pt x="100" y="19"/>
                    <a:pt x="69" y="18"/>
                  </a:cubicBezTo>
                  <a:cubicBezTo>
                    <a:pt x="55" y="17"/>
                    <a:pt x="45" y="16"/>
                    <a:pt x="32" y="11"/>
                  </a:cubicBezTo>
                  <a:cubicBezTo>
                    <a:pt x="21" y="7"/>
                    <a:pt x="11" y="2"/>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90" name="Freeform 151"/>
            <p:cNvSpPr>
              <a:spLocks/>
            </p:cNvSpPr>
            <p:nvPr/>
          </p:nvSpPr>
          <p:spPr bwMode="auto">
            <a:xfrm>
              <a:off x="5697538" y="2395538"/>
              <a:ext cx="88900" cy="11113"/>
            </a:xfrm>
            <a:custGeom>
              <a:avLst/>
              <a:gdLst>
                <a:gd name="T0" fmla="*/ 159 w 159"/>
                <a:gd name="T1" fmla="*/ 16 h 19"/>
                <a:gd name="T2" fmla="*/ 69 w 159"/>
                <a:gd name="T3" fmla="*/ 18 h 19"/>
                <a:gd name="T4" fmla="*/ 32 w 159"/>
                <a:gd name="T5" fmla="*/ 11 h 19"/>
                <a:gd name="T6" fmla="*/ 0 w 159"/>
                <a:gd name="T7" fmla="*/ 0 h 19"/>
              </a:gdLst>
              <a:ahLst/>
              <a:cxnLst>
                <a:cxn ang="0">
                  <a:pos x="T0" y="T1"/>
                </a:cxn>
                <a:cxn ang="0">
                  <a:pos x="T2" y="T3"/>
                </a:cxn>
                <a:cxn ang="0">
                  <a:pos x="T4" y="T5"/>
                </a:cxn>
                <a:cxn ang="0">
                  <a:pos x="T6" y="T7"/>
                </a:cxn>
              </a:cxnLst>
              <a:rect l="0" t="0" r="r" b="b"/>
              <a:pathLst>
                <a:path w="159" h="19">
                  <a:moveTo>
                    <a:pt x="159" y="16"/>
                  </a:moveTo>
                  <a:cubicBezTo>
                    <a:pt x="128" y="15"/>
                    <a:pt x="100" y="19"/>
                    <a:pt x="69" y="18"/>
                  </a:cubicBezTo>
                  <a:cubicBezTo>
                    <a:pt x="55" y="17"/>
                    <a:pt x="45" y="16"/>
                    <a:pt x="32" y="11"/>
                  </a:cubicBezTo>
                  <a:cubicBezTo>
                    <a:pt x="21" y="7"/>
                    <a:pt x="11" y="2"/>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91" name="Freeform 152"/>
            <p:cNvSpPr>
              <a:spLocks/>
            </p:cNvSpPr>
            <p:nvPr/>
          </p:nvSpPr>
          <p:spPr bwMode="auto">
            <a:xfrm>
              <a:off x="5722938" y="2379663"/>
              <a:ext cx="11112" cy="26988"/>
            </a:xfrm>
            <a:custGeom>
              <a:avLst/>
              <a:gdLst>
                <a:gd name="T0" fmla="*/ 0 w 19"/>
                <a:gd name="T1" fmla="*/ 0 h 47"/>
                <a:gd name="T2" fmla="*/ 12 w 19"/>
                <a:gd name="T3" fmla="*/ 47 h 47"/>
              </a:gdLst>
              <a:ahLst/>
              <a:cxnLst>
                <a:cxn ang="0">
                  <a:pos x="T0" y="T1"/>
                </a:cxn>
                <a:cxn ang="0">
                  <a:pos x="T2" y="T3"/>
                </a:cxn>
              </a:cxnLst>
              <a:rect l="0" t="0" r="r" b="b"/>
              <a:pathLst>
                <a:path w="19" h="47">
                  <a:moveTo>
                    <a:pt x="0" y="0"/>
                  </a:moveTo>
                  <a:cubicBezTo>
                    <a:pt x="13" y="7"/>
                    <a:pt x="19" y="34"/>
                    <a:pt x="12" y="47"/>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92" name="Freeform 153"/>
            <p:cNvSpPr>
              <a:spLocks/>
            </p:cNvSpPr>
            <p:nvPr/>
          </p:nvSpPr>
          <p:spPr bwMode="auto">
            <a:xfrm>
              <a:off x="5722938" y="2379663"/>
              <a:ext cx="11112" cy="26988"/>
            </a:xfrm>
            <a:custGeom>
              <a:avLst/>
              <a:gdLst>
                <a:gd name="T0" fmla="*/ 0 w 19"/>
                <a:gd name="T1" fmla="*/ 0 h 47"/>
                <a:gd name="T2" fmla="*/ 12 w 19"/>
                <a:gd name="T3" fmla="*/ 47 h 47"/>
              </a:gdLst>
              <a:ahLst/>
              <a:cxnLst>
                <a:cxn ang="0">
                  <a:pos x="T0" y="T1"/>
                </a:cxn>
                <a:cxn ang="0">
                  <a:pos x="T2" y="T3"/>
                </a:cxn>
              </a:cxnLst>
              <a:rect l="0" t="0" r="r" b="b"/>
              <a:pathLst>
                <a:path w="19" h="47">
                  <a:moveTo>
                    <a:pt x="0" y="0"/>
                  </a:moveTo>
                  <a:cubicBezTo>
                    <a:pt x="13" y="7"/>
                    <a:pt x="19" y="34"/>
                    <a:pt x="12" y="47"/>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93" name="Freeform 154"/>
            <p:cNvSpPr>
              <a:spLocks/>
            </p:cNvSpPr>
            <p:nvPr/>
          </p:nvSpPr>
          <p:spPr bwMode="auto">
            <a:xfrm>
              <a:off x="5754688" y="2376488"/>
              <a:ext cx="4762" cy="28575"/>
            </a:xfrm>
            <a:custGeom>
              <a:avLst/>
              <a:gdLst>
                <a:gd name="T0" fmla="*/ 4 w 8"/>
                <a:gd name="T1" fmla="*/ 0 h 50"/>
                <a:gd name="T2" fmla="*/ 3 w 8"/>
                <a:gd name="T3" fmla="*/ 50 h 50"/>
              </a:gdLst>
              <a:ahLst/>
              <a:cxnLst>
                <a:cxn ang="0">
                  <a:pos x="T0" y="T1"/>
                </a:cxn>
                <a:cxn ang="0">
                  <a:pos x="T2" y="T3"/>
                </a:cxn>
              </a:cxnLst>
              <a:rect l="0" t="0" r="r" b="b"/>
              <a:pathLst>
                <a:path w="8" h="50">
                  <a:moveTo>
                    <a:pt x="4" y="0"/>
                  </a:moveTo>
                  <a:cubicBezTo>
                    <a:pt x="8" y="16"/>
                    <a:pt x="0" y="34"/>
                    <a:pt x="3" y="5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94" name="Freeform 155"/>
            <p:cNvSpPr>
              <a:spLocks/>
            </p:cNvSpPr>
            <p:nvPr/>
          </p:nvSpPr>
          <p:spPr bwMode="auto">
            <a:xfrm>
              <a:off x="5754688" y="2376488"/>
              <a:ext cx="4762" cy="28575"/>
            </a:xfrm>
            <a:custGeom>
              <a:avLst/>
              <a:gdLst>
                <a:gd name="T0" fmla="*/ 4 w 8"/>
                <a:gd name="T1" fmla="*/ 0 h 50"/>
                <a:gd name="T2" fmla="*/ 3 w 8"/>
                <a:gd name="T3" fmla="*/ 50 h 50"/>
              </a:gdLst>
              <a:ahLst/>
              <a:cxnLst>
                <a:cxn ang="0">
                  <a:pos x="T0" y="T1"/>
                </a:cxn>
                <a:cxn ang="0">
                  <a:pos x="T2" y="T3"/>
                </a:cxn>
              </a:cxnLst>
              <a:rect l="0" t="0" r="r" b="b"/>
              <a:pathLst>
                <a:path w="8" h="50">
                  <a:moveTo>
                    <a:pt x="4" y="0"/>
                  </a:moveTo>
                  <a:cubicBezTo>
                    <a:pt x="8" y="16"/>
                    <a:pt x="0" y="34"/>
                    <a:pt x="3" y="5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95" name="Freeform 156"/>
            <p:cNvSpPr>
              <a:spLocks/>
            </p:cNvSpPr>
            <p:nvPr/>
          </p:nvSpPr>
          <p:spPr bwMode="auto">
            <a:xfrm>
              <a:off x="5757863" y="2441576"/>
              <a:ext cx="4762" cy="12700"/>
            </a:xfrm>
            <a:custGeom>
              <a:avLst/>
              <a:gdLst>
                <a:gd name="T0" fmla="*/ 0 w 10"/>
                <a:gd name="T1" fmla="*/ 0 h 24"/>
                <a:gd name="T2" fmla="*/ 10 w 10"/>
                <a:gd name="T3" fmla="*/ 24 h 24"/>
              </a:gdLst>
              <a:ahLst/>
              <a:cxnLst>
                <a:cxn ang="0">
                  <a:pos x="T0" y="T1"/>
                </a:cxn>
                <a:cxn ang="0">
                  <a:pos x="T2" y="T3"/>
                </a:cxn>
              </a:cxnLst>
              <a:rect l="0" t="0" r="r" b="b"/>
              <a:pathLst>
                <a:path w="10" h="24">
                  <a:moveTo>
                    <a:pt x="0" y="0"/>
                  </a:moveTo>
                  <a:cubicBezTo>
                    <a:pt x="6" y="8"/>
                    <a:pt x="8" y="15"/>
                    <a:pt x="10" y="24"/>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96" name="Freeform 157"/>
            <p:cNvSpPr>
              <a:spLocks/>
            </p:cNvSpPr>
            <p:nvPr/>
          </p:nvSpPr>
          <p:spPr bwMode="auto">
            <a:xfrm>
              <a:off x="5757863" y="2441576"/>
              <a:ext cx="4762" cy="12700"/>
            </a:xfrm>
            <a:custGeom>
              <a:avLst/>
              <a:gdLst>
                <a:gd name="T0" fmla="*/ 0 w 10"/>
                <a:gd name="T1" fmla="*/ 0 h 24"/>
                <a:gd name="T2" fmla="*/ 10 w 10"/>
                <a:gd name="T3" fmla="*/ 24 h 24"/>
              </a:gdLst>
              <a:ahLst/>
              <a:cxnLst>
                <a:cxn ang="0">
                  <a:pos x="T0" y="T1"/>
                </a:cxn>
                <a:cxn ang="0">
                  <a:pos x="T2" y="T3"/>
                </a:cxn>
              </a:cxnLst>
              <a:rect l="0" t="0" r="r" b="b"/>
              <a:pathLst>
                <a:path w="10" h="24">
                  <a:moveTo>
                    <a:pt x="0" y="0"/>
                  </a:moveTo>
                  <a:cubicBezTo>
                    <a:pt x="6" y="8"/>
                    <a:pt x="8" y="15"/>
                    <a:pt x="10" y="24"/>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97" name="Freeform 158"/>
            <p:cNvSpPr>
              <a:spLocks/>
            </p:cNvSpPr>
            <p:nvPr/>
          </p:nvSpPr>
          <p:spPr bwMode="auto">
            <a:xfrm>
              <a:off x="5640388" y="2154238"/>
              <a:ext cx="119062" cy="139700"/>
            </a:xfrm>
            <a:custGeom>
              <a:avLst/>
              <a:gdLst>
                <a:gd name="T0" fmla="*/ 0 w 212"/>
                <a:gd name="T1" fmla="*/ 23 h 247"/>
                <a:gd name="T2" fmla="*/ 37 w 212"/>
                <a:gd name="T3" fmla="*/ 5 h 247"/>
                <a:gd name="T4" fmla="*/ 79 w 212"/>
                <a:gd name="T5" fmla="*/ 6 h 247"/>
                <a:gd name="T6" fmla="*/ 112 w 212"/>
                <a:gd name="T7" fmla="*/ 85 h 247"/>
                <a:gd name="T8" fmla="*/ 137 w 212"/>
                <a:gd name="T9" fmla="*/ 124 h 247"/>
                <a:gd name="T10" fmla="*/ 179 w 212"/>
                <a:gd name="T11" fmla="*/ 145 h 247"/>
                <a:gd name="T12" fmla="*/ 194 w 212"/>
                <a:gd name="T13" fmla="*/ 229 h 247"/>
                <a:gd name="T14" fmla="*/ 126 w 212"/>
                <a:gd name="T15" fmla="*/ 246 h 247"/>
                <a:gd name="T16" fmla="*/ 79 w 212"/>
                <a:gd name="T17" fmla="*/ 241 h 247"/>
                <a:gd name="T18" fmla="*/ 36 w 212"/>
                <a:gd name="T19" fmla="*/ 240 h 247"/>
                <a:gd name="T20" fmla="*/ 38 w 212"/>
                <a:gd name="T21" fmla="*/ 24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247">
                  <a:moveTo>
                    <a:pt x="0" y="23"/>
                  </a:moveTo>
                  <a:cubicBezTo>
                    <a:pt x="12" y="24"/>
                    <a:pt x="27" y="9"/>
                    <a:pt x="37" y="5"/>
                  </a:cubicBezTo>
                  <a:cubicBezTo>
                    <a:pt x="48" y="0"/>
                    <a:pt x="68" y="0"/>
                    <a:pt x="79" y="6"/>
                  </a:cubicBezTo>
                  <a:cubicBezTo>
                    <a:pt x="108" y="19"/>
                    <a:pt x="105" y="59"/>
                    <a:pt x="112" y="85"/>
                  </a:cubicBezTo>
                  <a:cubicBezTo>
                    <a:pt x="116" y="99"/>
                    <a:pt x="126" y="115"/>
                    <a:pt x="137" y="124"/>
                  </a:cubicBezTo>
                  <a:cubicBezTo>
                    <a:pt x="148" y="134"/>
                    <a:pt x="166" y="136"/>
                    <a:pt x="179" y="145"/>
                  </a:cubicBezTo>
                  <a:cubicBezTo>
                    <a:pt x="202" y="159"/>
                    <a:pt x="212" y="207"/>
                    <a:pt x="194" y="229"/>
                  </a:cubicBezTo>
                  <a:cubicBezTo>
                    <a:pt x="179" y="247"/>
                    <a:pt x="148" y="247"/>
                    <a:pt x="126" y="246"/>
                  </a:cubicBezTo>
                  <a:cubicBezTo>
                    <a:pt x="110" y="246"/>
                    <a:pt x="94" y="244"/>
                    <a:pt x="79" y="241"/>
                  </a:cubicBezTo>
                  <a:cubicBezTo>
                    <a:pt x="65" y="238"/>
                    <a:pt x="50" y="240"/>
                    <a:pt x="36" y="240"/>
                  </a:cubicBezTo>
                  <a:cubicBezTo>
                    <a:pt x="36" y="242"/>
                    <a:pt x="37" y="241"/>
                    <a:pt x="38" y="241"/>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098" name="Freeform 159"/>
            <p:cNvSpPr>
              <a:spLocks/>
            </p:cNvSpPr>
            <p:nvPr/>
          </p:nvSpPr>
          <p:spPr bwMode="auto">
            <a:xfrm>
              <a:off x="5640388" y="2154238"/>
              <a:ext cx="119062" cy="139700"/>
            </a:xfrm>
            <a:custGeom>
              <a:avLst/>
              <a:gdLst>
                <a:gd name="T0" fmla="*/ 0 w 212"/>
                <a:gd name="T1" fmla="*/ 23 h 247"/>
                <a:gd name="T2" fmla="*/ 37 w 212"/>
                <a:gd name="T3" fmla="*/ 5 h 247"/>
                <a:gd name="T4" fmla="*/ 79 w 212"/>
                <a:gd name="T5" fmla="*/ 6 h 247"/>
                <a:gd name="T6" fmla="*/ 112 w 212"/>
                <a:gd name="T7" fmla="*/ 85 h 247"/>
                <a:gd name="T8" fmla="*/ 137 w 212"/>
                <a:gd name="T9" fmla="*/ 124 h 247"/>
                <a:gd name="T10" fmla="*/ 179 w 212"/>
                <a:gd name="T11" fmla="*/ 145 h 247"/>
                <a:gd name="T12" fmla="*/ 194 w 212"/>
                <a:gd name="T13" fmla="*/ 229 h 247"/>
                <a:gd name="T14" fmla="*/ 126 w 212"/>
                <a:gd name="T15" fmla="*/ 246 h 247"/>
                <a:gd name="T16" fmla="*/ 79 w 212"/>
                <a:gd name="T17" fmla="*/ 241 h 247"/>
                <a:gd name="T18" fmla="*/ 36 w 212"/>
                <a:gd name="T19" fmla="*/ 240 h 247"/>
                <a:gd name="T20" fmla="*/ 38 w 212"/>
                <a:gd name="T21" fmla="*/ 24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247">
                  <a:moveTo>
                    <a:pt x="0" y="23"/>
                  </a:moveTo>
                  <a:cubicBezTo>
                    <a:pt x="12" y="24"/>
                    <a:pt x="27" y="9"/>
                    <a:pt x="37" y="5"/>
                  </a:cubicBezTo>
                  <a:cubicBezTo>
                    <a:pt x="48" y="0"/>
                    <a:pt x="68" y="0"/>
                    <a:pt x="79" y="6"/>
                  </a:cubicBezTo>
                  <a:cubicBezTo>
                    <a:pt x="108" y="19"/>
                    <a:pt x="105" y="59"/>
                    <a:pt x="112" y="85"/>
                  </a:cubicBezTo>
                  <a:cubicBezTo>
                    <a:pt x="116" y="99"/>
                    <a:pt x="126" y="115"/>
                    <a:pt x="137" y="124"/>
                  </a:cubicBezTo>
                  <a:cubicBezTo>
                    <a:pt x="148" y="134"/>
                    <a:pt x="166" y="136"/>
                    <a:pt x="179" y="145"/>
                  </a:cubicBezTo>
                  <a:cubicBezTo>
                    <a:pt x="202" y="159"/>
                    <a:pt x="212" y="207"/>
                    <a:pt x="194" y="229"/>
                  </a:cubicBezTo>
                  <a:cubicBezTo>
                    <a:pt x="179" y="247"/>
                    <a:pt x="148" y="247"/>
                    <a:pt x="126" y="246"/>
                  </a:cubicBezTo>
                  <a:cubicBezTo>
                    <a:pt x="110" y="246"/>
                    <a:pt x="94" y="244"/>
                    <a:pt x="79" y="241"/>
                  </a:cubicBezTo>
                  <a:cubicBezTo>
                    <a:pt x="65" y="238"/>
                    <a:pt x="50" y="240"/>
                    <a:pt x="36" y="240"/>
                  </a:cubicBezTo>
                  <a:cubicBezTo>
                    <a:pt x="36" y="242"/>
                    <a:pt x="37" y="241"/>
                    <a:pt x="38" y="241"/>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099" name="Freeform 160"/>
            <p:cNvSpPr>
              <a:spLocks/>
            </p:cNvSpPr>
            <p:nvPr/>
          </p:nvSpPr>
          <p:spPr bwMode="auto">
            <a:xfrm>
              <a:off x="5749925" y="2333626"/>
              <a:ext cx="95250" cy="33337"/>
            </a:xfrm>
            <a:custGeom>
              <a:avLst/>
              <a:gdLst>
                <a:gd name="T0" fmla="*/ 0 w 171"/>
                <a:gd name="T1" fmla="*/ 60 h 60"/>
                <a:gd name="T2" fmla="*/ 27 w 171"/>
                <a:gd name="T3" fmla="*/ 27 h 60"/>
                <a:gd name="T4" fmla="*/ 70 w 171"/>
                <a:gd name="T5" fmla="*/ 19 h 60"/>
                <a:gd name="T6" fmla="*/ 125 w 171"/>
                <a:gd name="T7" fmla="*/ 6 h 60"/>
                <a:gd name="T8" fmla="*/ 150 w 171"/>
                <a:gd name="T9" fmla="*/ 2 h 60"/>
                <a:gd name="T10" fmla="*/ 164 w 171"/>
                <a:gd name="T11" fmla="*/ 12 h 60"/>
                <a:gd name="T12" fmla="*/ 171 w 171"/>
                <a:gd name="T13" fmla="*/ 16 h 60"/>
              </a:gdLst>
              <a:ahLst/>
              <a:cxnLst>
                <a:cxn ang="0">
                  <a:pos x="T0" y="T1"/>
                </a:cxn>
                <a:cxn ang="0">
                  <a:pos x="T2" y="T3"/>
                </a:cxn>
                <a:cxn ang="0">
                  <a:pos x="T4" y="T5"/>
                </a:cxn>
                <a:cxn ang="0">
                  <a:pos x="T6" y="T7"/>
                </a:cxn>
                <a:cxn ang="0">
                  <a:pos x="T8" y="T9"/>
                </a:cxn>
                <a:cxn ang="0">
                  <a:pos x="T10" y="T11"/>
                </a:cxn>
                <a:cxn ang="0">
                  <a:pos x="T12" y="T13"/>
                </a:cxn>
              </a:cxnLst>
              <a:rect l="0" t="0" r="r" b="b"/>
              <a:pathLst>
                <a:path w="171" h="60">
                  <a:moveTo>
                    <a:pt x="0" y="60"/>
                  </a:moveTo>
                  <a:cubicBezTo>
                    <a:pt x="11" y="50"/>
                    <a:pt x="17" y="37"/>
                    <a:pt x="27" y="27"/>
                  </a:cubicBezTo>
                  <a:cubicBezTo>
                    <a:pt x="38" y="16"/>
                    <a:pt x="56" y="19"/>
                    <a:pt x="70" y="19"/>
                  </a:cubicBezTo>
                  <a:cubicBezTo>
                    <a:pt x="91" y="18"/>
                    <a:pt x="107" y="14"/>
                    <a:pt x="125" y="6"/>
                  </a:cubicBezTo>
                  <a:cubicBezTo>
                    <a:pt x="133" y="3"/>
                    <a:pt x="141" y="0"/>
                    <a:pt x="150" y="2"/>
                  </a:cubicBezTo>
                  <a:cubicBezTo>
                    <a:pt x="157" y="4"/>
                    <a:pt x="159" y="8"/>
                    <a:pt x="164" y="12"/>
                  </a:cubicBezTo>
                  <a:cubicBezTo>
                    <a:pt x="167" y="14"/>
                    <a:pt x="168" y="15"/>
                    <a:pt x="171" y="16"/>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00" name="Freeform 161"/>
            <p:cNvSpPr>
              <a:spLocks/>
            </p:cNvSpPr>
            <p:nvPr/>
          </p:nvSpPr>
          <p:spPr bwMode="auto">
            <a:xfrm>
              <a:off x="5749925" y="2333626"/>
              <a:ext cx="95250" cy="33337"/>
            </a:xfrm>
            <a:custGeom>
              <a:avLst/>
              <a:gdLst>
                <a:gd name="T0" fmla="*/ 0 w 171"/>
                <a:gd name="T1" fmla="*/ 60 h 60"/>
                <a:gd name="T2" fmla="*/ 27 w 171"/>
                <a:gd name="T3" fmla="*/ 27 h 60"/>
                <a:gd name="T4" fmla="*/ 70 w 171"/>
                <a:gd name="T5" fmla="*/ 19 h 60"/>
                <a:gd name="T6" fmla="*/ 125 w 171"/>
                <a:gd name="T7" fmla="*/ 6 h 60"/>
                <a:gd name="T8" fmla="*/ 150 w 171"/>
                <a:gd name="T9" fmla="*/ 2 h 60"/>
                <a:gd name="T10" fmla="*/ 164 w 171"/>
                <a:gd name="T11" fmla="*/ 12 h 60"/>
                <a:gd name="T12" fmla="*/ 171 w 171"/>
                <a:gd name="T13" fmla="*/ 16 h 60"/>
              </a:gdLst>
              <a:ahLst/>
              <a:cxnLst>
                <a:cxn ang="0">
                  <a:pos x="T0" y="T1"/>
                </a:cxn>
                <a:cxn ang="0">
                  <a:pos x="T2" y="T3"/>
                </a:cxn>
                <a:cxn ang="0">
                  <a:pos x="T4" y="T5"/>
                </a:cxn>
                <a:cxn ang="0">
                  <a:pos x="T6" y="T7"/>
                </a:cxn>
                <a:cxn ang="0">
                  <a:pos x="T8" y="T9"/>
                </a:cxn>
                <a:cxn ang="0">
                  <a:pos x="T10" y="T11"/>
                </a:cxn>
                <a:cxn ang="0">
                  <a:pos x="T12" y="T13"/>
                </a:cxn>
              </a:cxnLst>
              <a:rect l="0" t="0" r="r" b="b"/>
              <a:pathLst>
                <a:path w="171" h="60">
                  <a:moveTo>
                    <a:pt x="0" y="60"/>
                  </a:moveTo>
                  <a:cubicBezTo>
                    <a:pt x="11" y="50"/>
                    <a:pt x="17" y="37"/>
                    <a:pt x="27" y="27"/>
                  </a:cubicBezTo>
                  <a:cubicBezTo>
                    <a:pt x="38" y="16"/>
                    <a:pt x="56" y="19"/>
                    <a:pt x="70" y="19"/>
                  </a:cubicBezTo>
                  <a:cubicBezTo>
                    <a:pt x="91" y="18"/>
                    <a:pt x="107" y="14"/>
                    <a:pt x="125" y="6"/>
                  </a:cubicBezTo>
                  <a:cubicBezTo>
                    <a:pt x="133" y="3"/>
                    <a:pt x="141" y="0"/>
                    <a:pt x="150" y="2"/>
                  </a:cubicBezTo>
                  <a:cubicBezTo>
                    <a:pt x="157" y="4"/>
                    <a:pt x="159" y="8"/>
                    <a:pt x="164" y="12"/>
                  </a:cubicBezTo>
                  <a:cubicBezTo>
                    <a:pt x="167" y="14"/>
                    <a:pt x="168" y="15"/>
                    <a:pt x="171" y="16"/>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01" name="Freeform 162"/>
            <p:cNvSpPr>
              <a:spLocks/>
            </p:cNvSpPr>
            <p:nvPr/>
          </p:nvSpPr>
          <p:spPr bwMode="auto">
            <a:xfrm>
              <a:off x="5822950" y="2281238"/>
              <a:ext cx="15875" cy="52388"/>
            </a:xfrm>
            <a:custGeom>
              <a:avLst/>
              <a:gdLst>
                <a:gd name="T0" fmla="*/ 29 w 29"/>
                <a:gd name="T1" fmla="*/ 0 h 93"/>
                <a:gd name="T2" fmla="*/ 7 w 29"/>
                <a:gd name="T3" fmla="*/ 12 h 93"/>
                <a:gd name="T4" fmla="*/ 1 w 29"/>
                <a:gd name="T5" fmla="*/ 37 h 93"/>
                <a:gd name="T6" fmla="*/ 11 w 29"/>
                <a:gd name="T7" fmla="*/ 93 h 93"/>
              </a:gdLst>
              <a:ahLst/>
              <a:cxnLst>
                <a:cxn ang="0">
                  <a:pos x="T0" y="T1"/>
                </a:cxn>
                <a:cxn ang="0">
                  <a:pos x="T2" y="T3"/>
                </a:cxn>
                <a:cxn ang="0">
                  <a:pos x="T4" y="T5"/>
                </a:cxn>
                <a:cxn ang="0">
                  <a:pos x="T6" y="T7"/>
                </a:cxn>
              </a:cxnLst>
              <a:rect l="0" t="0" r="r" b="b"/>
              <a:pathLst>
                <a:path w="29" h="93">
                  <a:moveTo>
                    <a:pt x="29" y="0"/>
                  </a:moveTo>
                  <a:cubicBezTo>
                    <a:pt x="25" y="7"/>
                    <a:pt x="14" y="8"/>
                    <a:pt x="7" y="12"/>
                  </a:cubicBezTo>
                  <a:cubicBezTo>
                    <a:pt x="0" y="18"/>
                    <a:pt x="0" y="28"/>
                    <a:pt x="1" y="37"/>
                  </a:cubicBezTo>
                  <a:cubicBezTo>
                    <a:pt x="3" y="55"/>
                    <a:pt x="6" y="76"/>
                    <a:pt x="11" y="93"/>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02" name="Freeform 163"/>
            <p:cNvSpPr>
              <a:spLocks/>
            </p:cNvSpPr>
            <p:nvPr/>
          </p:nvSpPr>
          <p:spPr bwMode="auto">
            <a:xfrm>
              <a:off x="5822950" y="2281238"/>
              <a:ext cx="15875" cy="52388"/>
            </a:xfrm>
            <a:custGeom>
              <a:avLst/>
              <a:gdLst>
                <a:gd name="T0" fmla="*/ 29 w 29"/>
                <a:gd name="T1" fmla="*/ 0 h 93"/>
                <a:gd name="T2" fmla="*/ 7 w 29"/>
                <a:gd name="T3" fmla="*/ 12 h 93"/>
                <a:gd name="T4" fmla="*/ 1 w 29"/>
                <a:gd name="T5" fmla="*/ 37 h 93"/>
                <a:gd name="T6" fmla="*/ 11 w 29"/>
                <a:gd name="T7" fmla="*/ 93 h 93"/>
              </a:gdLst>
              <a:ahLst/>
              <a:cxnLst>
                <a:cxn ang="0">
                  <a:pos x="T0" y="T1"/>
                </a:cxn>
                <a:cxn ang="0">
                  <a:pos x="T2" y="T3"/>
                </a:cxn>
                <a:cxn ang="0">
                  <a:pos x="T4" y="T5"/>
                </a:cxn>
                <a:cxn ang="0">
                  <a:pos x="T6" y="T7"/>
                </a:cxn>
              </a:cxnLst>
              <a:rect l="0" t="0" r="r" b="b"/>
              <a:pathLst>
                <a:path w="29" h="93">
                  <a:moveTo>
                    <a:pt x="29" y="0"/>
                  </a:moveTo>
                  <a:cubicBezTo>
                    <a:pt x="25" y="7"/>
                    <a:pt x="14" y="8"/>
                    <a:pt x="7" y="12"/>
                  </a:cubicBezTo>
                  <a:cubicBezTo>
                    <a:pt x="0" y="18"/>
                    <a:pt x="0" y="28"/>
                    <a:pt x="1" y="37"/>
                  </a:cubicBezTo>
                  <a:cubicBezTo>
                    <a:pt x="3" y="55"/>
                    <a:pt x="6" y="76"/>
                    <a:pt x="11" y="93"/>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03" name="Freeform 164"/>
            <p:cNvSpPr>
              <a:spLocks/>
            </p:cNvSpPr>
            <p:nvPr/>
          </p:nvSpPr>
          <p:spPr bwMode="auto">
            <a:xfrm>
              <a:off x="5786438" y="2228851"/>
              <a:ext cx="36512" cy="14287"/>
            </a:xfrm>
            <a:custGeom>
              <a:avLst/>
              <a:gdLst>
                <a:gd name="T0" fmla="*/ 61 w 67"/>
                <a:gd name="T1" fmla="*/ 14 h 26"/>
                <a:gd name="T2" fmla="*/ 30 w 67"/>
                <a:gd name="T3" fmla="*/ 25 h 26"/>
                <a:gd name="T4" fmla="*/ 2 w 67"/>
                <a:gd name="T5" fmla="*/ 4 h 26"/>
                <a:gd name="T6" fmla="*/ 0 w 67"/>
                <a:gd name="T7" fmla="*/ 0 h 26"/>
              </a:gdLst>
              <a:ahLst/>
              <a:cxnLst>
                <a:cxn ang="0">
                  <a:pos x="T0" y="T1"/>
                </a:cxn>
                <a:cxn ang="0">
                  <a:pos x="T2" y="T3"/>
                </a:cxn>
                <a:cxn ang="0">
                  <a:pos x="T4" y="T5"/>
                </a:cxn>
                <a:cxn ang="0">
                  <a:pos x="T6" y="T7"/>
                </a:cxn>
              </a:cxnLst>
              <a:rect l="0" t="0" r="r" b="b"/>
              <a:pathLst>
                <a:path w="67" h="26">
                  <a:moveTo>
                    <a:pt x="61" y="14"/>
                  </a:moveTo>
                  <a:cubicBezTo>
                    <a:pt x="67" y="26"/>
                    <a:pt x="37" y="25"/>
                    <a:pt x="30" y="25"/>
                  </a:cubicBezTo>
                  <a:cubicBezTo>
                    <a:pt x="11" y="25"/>
                    <a:pt x="14" y="13"/>
                    <a:pt x="2" y="4"/>
                  </a:cubicBezTo>
                  <a:cubicBezTo>
                    <a:pt x="2" y="2"/>
                    <a:pt x="1" y="1"/>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04" name="Freeform 165"/>
            <p:cNvSpPr>
              <a:spLocks/>
            </p:cNvSpPr>
            <p:nvPr/>
          </p:nvSpPr>
          <p:spPr bwMode="auto">
            <a:xfrm>
              <a:off x="5786438" y="2228851"/>
              <a:ext cx="36512" cy="14287"/>
            </a:xfrm>
            <a:custGeom>
              <a:avLst/>
              <a:gdLst>
                <a:gd name="T0" fmla="*/ 61 w 67"/>
                <a:gd name="T1" fmla="*/ 14 h 26"/>
                <a:gd name="T2" fmla="*/ 30 w 67"/>
                <a:gd name="T3" fmla="*/ 25 h 26"/>
                <a:gd name="T4" fmla="*/ 2 w 67"/>
                <a:gd name="T5" fmla="*/ 4 h 26"/>
                <a:gd name="T6" fmla="*/ 0 w 67"/>
                <a:gd name="T7" fmla="*/ 0 h 26"/>
              </a:gdLst>
              <a:ahLst/>
              <a:cxnLst>
                <a:cxn ang="0">
                  <a:pos x="T0" y="T1"/>
                </a:cxn>
                <a:cxn ang="0">
                  <a:pos x="T2" y="T3"/>
                </a:cxn>
                <a:cxn ang="0">
                  <a:pos x="T4" y="T5"/>
                </a:cxn>
                <a:cxn ang="0">
                  <a:pos x="T6" y="T7"/>
                </a:cxn>
              </a:cxnLst>
              <a:rect l="0" t="0" r="r" b="b"/>
              <a:pathLst>
                <a:path w="67" h="26">
                  <a:moveTo>
                    <a:pt x="61" y="14"/>
                  </a:moveTo>
                  <a:cubicBezTo>
                    <a:pt x="67" y="26"/>
                    <a:pt x="37" y="25"/>
                    <a:pt x="30" y="25"/>
                  </a:cubicBezTo>
                  <a:cubicBezTo>
                    <a:pt x="11" y="25"/>
                    <a:pt x="14" y="13"/>
                    <a:pt x="2" y="4"/>
                  </a:cubicBezTo>
                  <a:cubicBezTo>
                    <a:pt x="2" y="2"/>
                    <a:pt x="1" y="1"/>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05" name="Freeform 166"/>
            <p:cNvSpPr>
              <a:spLocks/>
            </p:cNvSpPr>
            <p:nvPr/>
          </p:nvSpPr>
          <p:spPr bwMode="auto">
            <a:xfrm>
              <a:off x="5781675" y="2241551"/>
              <a:ext cx="15875" cy="69850"/>
            </a:xfrm>
            <a:custGeom>
              <a:avLst/>
              <a:gdLst>
                <a:gd name="T0" fmla="*/ 28 w 28"/>
                <a:gd name="T1" fmla="*/ 124 h 124"/>
                <a:gd name="T2" fmla="*/ 19 w 28"/>
                <a:gd name="T3" fmla="*/ 88 h 124"/>
                <a:gd name="T4" fmla="*/ 9 w 28"/>
                <a:gd name="T5" fmla="*/ 59 h 124"/>
                <a:gd name="T6" fmla="*/ 23 w 28"/>
                <a:gd name="T7" fmla="*/ 0 h 124"/>
              </a:gdLst>
              <a:ahLst/>
              <a:cxnLst>
                <a:cxn ang="0">
                  <a:pos x="T0" y="T1"/>
                </a:cxn>
                <a:cxn ang="0">
                  <a:pos x="T2" y="T3"/>
                </a:cxn>
                <a:cxn ang="0">
                  <a:pos x="T4" y="T5"/>
                </a:cxn>
                <a:cxn ang="0">
                  <a:pos x="T6" y="T7"/>
                </a:cxn>
              </a:cxnLst>
              <a:rect l="0" t="0" r="r" b="b"/>
              <a:pathLst>
                <a:path w="28" h="124">
                  <a:moveTo>
                    <a:pt x="28" y="124"/>
                  </a:moveTo>
                  <a:cubicBezTo>
                    <a:pt x="22" y="116"/>
                    <a:pt x="21" y="98"/>
                    <a:pt x="19" y="88"/>
                  </a:cubicBezTo>
                  <a:cubicBezTo>
                    <a:pt x="16" y="77"/>
                    <a:pt x="14" y="69"/>
                    <a:pt x="9" y="59"/>
                  </a:cubicBezTo>
                  <a:cubicBezTo>
                    <a:pt x="0" y="40"/>
                    <a:pt x="25" y="21"/>
                    <a:pt x="23"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06" name="Freeform 167"/>
            <p:cNvSpPr>
              <a:spLocks/>
            </p:cNvSpPr>
            <p:nvPr/>
          </p:nvSpPr>
          <p:spPr bwMode="auto">
            <a:xfrm>
              <a:off x="5781675" y="2241551"/>
              <a:ext cx="15875" cy="69850"/>
            </a:xfrm>
            <a:custGeom>
              <a:avLst/>
              <a:gdLst>
                <a:gd name="T0" fmla="*/ 28 w 28"/>
                <a:gd name="T1" fmla="*/ 124 h 124"/>
                <a:gd name="T2" fmla="*/ 19 w 28"/>
                <a:gd name="T3" fmla="*/ 88 h 124"/>
                <a:gd name="T4" fmla="*/ 9 w 28"/>
                <a:gd name="T5" fmla="*/ 59 h 124"/>
                <a:gd name="T6" fmla="*/ 23 w 28"/>
                <a:gd name="T7" fmla="*/ 0 h 124"/>
              </a:gdLst>
              <a:ahLst/>
              <a:cxnLst>
                <a:cxn ang="0">
                  <a:pos x="T0" y="T1"/>
                </a:cxn>
                <a:cxn ang="0">
                  <a:pos x="T2" y="T3"/>
                </a:cxn>
                <a:cxn ang="0">
                  <a:pos x="T4" y="T5"/>
                </a:cxn>
                <a:cxn ang="0">
                  <a:pos x="T6" y="T7"/>
                </a:cxn>
              </a:cxnLst>
              <a:rect l="0" t="0" r="r" b="b"/>
              <a:pathLst>
                <a:path w="28" h="124">
                  <a:moveTo>
                    <a:pt x="28" y="124"/>
                  </a:moveTo>
                  <a:cubicBezTo>
                    <a:pt x="22" y="116"/>
                    <a:pt x="21" y="98"/>
                    <a:pt x="19" y="88"/>
                  </a:cubicBezTo>
                  <a:cubicBezTo>
                    <a:pt x="16" y="77"/>
                    <a:pt x="14" y="69"/>
                    <a:pt x="9" y="59"/>
                  </a:cubicBezTo>
                  <a:cubicBezTo>
                    <a:pt x="0" y="40"/>
                    <a:pt x="25" y="21"/>
                    <a:pt x="23"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07" name="Freeform 168"/>
            <p:cNvSpPr>
              <a:spLocks/>
            </p:cNvSpPr>
            <p:nvPr/>
          </p:nvSpPr>
          <p:spPr bwMode="auto">
            <a:xfrm>
              <a:off x="5807075" y="2274888"/>
              <a:ext cx="17463" cy="17463"/>
            </a:xfrm>
            <a:custGeom>
              <a:avLst/>
              <a:gdLst>
                <a:gd name="T0" fmla="*/ 30 w 30"/>
                <a:gd name="T1" fmla="*/ 32 h 32"/>
                <a:gd name="T2" fmla="*/ 0 w 30"/>
                <a:gd name="T3" fmla="*/ 0 h 32"/>
              </a:gdLst>
              <a:ahLst/>
              <a:cxnLst>
                <a:cxn ang="0">
                  <a:pos x="T0" y="T1"/>
                </a:cxn>
                <a:cxn ang="0">
                  <a:pos x="T2" y="T3"/>
                </a:cxn>
              </a:cxnLst>
              <a:rect l="0" t="0" r="r" b="b"/>
              <a:pathLst>
                <a:path w="30" h="32">
                  <a:moveTo>
                    <a:pt x="30" y="32"/>
                  </a:moveTo>
                  <a:cubicBezTo>
                    <a:pt x="22" y="20"/>
                    <a:pt x="8" y="12"/>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08" name="Freeform 169"/>
            <p:cNvSpPr>
              <a:spLocks/>
            </p:cNvSpPr>
            <p:nvPr/>
          </p:nvSpPr>
          <p:spPr bwMode="auto">
            <a:xfrm>
              <a:off x="5807075" y="2274888"/>
              <a:ext cx="17463" cy="17463"/>
            </a:xfrm>
            <a:custGeom>
              <a:avLst/>
              <a:gdLst>
                <a:gd name="T0" fmla="*/ 30 w 30"/>
                <a:gd name="T1" fmla="*/ 32 h 32"/>
                <a:gd name="T2" fmla="*/ 0 w 30"/>
                <a:gd name="T3" fmla="*/ 0 h 32"/>
              </a:gdLst>
              <a:ahLst/>
              <a:cxnLst>
                <a:cxn ang="0">
                  <a:pos x="T0" y="T1"/>
                </a:cxn>
                <a:cxn ang="0">
                  <a:pos x="T2" y="T3"/>
                </a:cxn>
              </a:cxnLst>
              <a:rect l="0" t="0" r="r" b="b"/>
              <a:pathLst>
                <a:path w="30" h="32">
                  <a:moveTo>
                    <a:pt x="30" y="32"/>
                  </a:moveTo>
                  <a:cubicBezTo>
                    <a:pt x="22" y="20"/>
                    <a:pt x="8" y="12"/>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09" name="Freeform 170"/>
            <p:cNvSpPr>
              <a:spLocks/>
            </p:cNvSpPr>
            <p:nvPr/>
          </p:nvSpPr>
          <p:spPr bwMode="auto">
            <a:xfrm>
              <a:off x="5722938" y="2165351"/>
              <a:ext cx="38100" cy="66675"/>
            </a:xfrm>
            <a:custGeom>
              <a:avLst/>
              <a:gdLst>
                <a:gd name="T0" fmla="*/ 16 w 68"/>
                <a:gd name="T1" fmla="*/ 117 h 117"/>
                <a:gd name="T2" fmla="*/ 51 w 68"/>
                <a:gd name="T3" fmla="*/ 91 h 117"/>
                <a:gd name="T4" fmla="*/ 57 w 68"/>
                <a:gd name="T5" fmla="*/ 54 h 117"/>
                <a:gd name="T6" fmla="*/ 41 w 68"/>
                <a:gd name="T7" fmla="*/ 44 h 117"/>
                <a:gd name="T8" fmla="*/ 22 w 68"/>
                <a:gd name="T9" fmla="*/ 28 h 117"/>
                <a:gd name="T10" fmla="*/ 1 w 68"/>
                <a:gd name="T11" fmla="*/ 0 h 117"/>
              </a:gdLst>
              <a:ahLst/>
              <a:cxnLst>
                <a:cxn ang="0">
                  <a:pos x="T0" y="T1"/>
                </a:cxn>
                <a:cxn ang="0">
                  <a:pos x="T2" y="T3"/>
                </a:cxn>
                <a:cxn ang="0">
                  <a:pos x="T4" y="T5"/>
                </a:cxn>
                <a:cxn ang="0">
                  <a:pos x="T6" y="T7"/>
                </a:cxn>
                <a:cxn ang="0">
                  <a:pos x="T8" y="T9"/>
                </a:cxn>
                <a:cxn ang="0">
                  <a:pos x="T10" y="T11"/>
                </a:cxn>
              </a:cxnLst>
              <a:rect l="0" t="0" r="r" b="b"/>
              <a:pathLst>
                <a:path w="68" h="117">
                  <a:moveTo>
                    <a:pt x="16" y="117"/>
                  </a:moveTo>
                  <a:cubicBezTo>
                    <a:pt x="26" y="106"/>
                    <a:pt x="39" y="99"/>
                    <a:pt x="51" y="91"/>
                  </a:cubicBezTo>
                  <a:cubicBezTo>
                    <a:pt x="63" y="84"/>
                    <a:pt x="68" y="65"/>
                    <a:pt x="57" y="54"/>
                  </a:cubicBezTo>
                  <a:cubicBezTo>
                    <a:pt x="53" y="50"/>
                    <a:pt x="46" y="48"/>
                    <a:pt x="41" y="44"/>
                  </a:cubicBezTo>
                  <a:cubicBezTo>
                    <a:pt x="35" y="39"/>
                    <a:pt x="29" y="33"/>
                    <a:pt x="22" y="28"/>
                  </a:cubicBezTo>
                  <a:cubicBezTo>
                    <a:pt x="16" y="23"/>
                    <a:pt x="0" y="10"/>
                    <a:pt x="1"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10" name="Freeform 171"/>
            <p:cNvSpPr>
              <a:spLocks/>
            </p:cNvSpPr>
            <p:nvPr/>
          </p:nvSpPr>
          <p:spPr bwMode="auto">
            <a:xfrm>
              <a:off x="5722938" y="2165351"/>
              <a:ext cx="38100" cy="66675"/>
            </a:xfrm>
            <a:custGeom>
              <a:avLst/>
              <a:gdLst>
                <a:gd name="T0" fmla="*/ 16 w 68"/>
                <a:gd name="T1" fmla="*/ 117 h 117"/>
                <a:gd name="T2" fmla="*/ 51 w 68"/>
                <a:gd name="T3" fmla="*/ 91 h 117"/>
                <a:gd name="T4" fmla="*/ 57 w 68"/>
                <a:gd name="T5" fmla="*/ 54 h 117"/>
                <a:gd name="T6" fmla="*/ 41 w 68"/>
                <a:gd name="T7" fmla="*/ 44 h 117"/>
                <a:gd name="T8" fmla="*/ 22 w 68"/>
                <a:gd name="T9" fmla="*/ 28 h 117"/>
                <a:gd name="T10" fmla="*/ 1 w 68"/>
                <a:gd name="T11" fmla="*/ 0 h 117"/>
              </a:gdLst>
              <a:ahLst/>
              <a:cxnLst>
                <a:cxn ang="0">
                  <a:pos x="T0" y="T1"/>
                </a:cxn>
                <a:cxn ang="0">
                  <a:pos x="T2" y="T3"/>
                </a:cxn>
                <a:cxn ang="0">
                  <a:pos x="T4" y="T5"/>
                </a:cxn>
                <a:cxn ang="0">
                  <a:pos x="T6" y="T7"/>
                </a:cxn>
                <a:cxn ang="0">
                  <a:pos x="T8" y="T9"/>
                </a:cxn>
                <a:cxn ang="0">
                  <a:pos x="T10" y="T11"/>
                </a:cxn>
              </a:cxnLst>
              <a:rect l="0" t="0" r="r" b="b"/>
              <a:pathLst>
                <a:path w="68" h="117">
                  <a:moveTo>
                    <a:pt x="16" y="117"/>
                  </a:moveTo>
                  <a:cubicBezTo>
                    <a:pt x="26" y="106"/>
                    <a:pt x="39" y="99"/>
                    <a:pt x="51" y="91"/>
                  </a:cubicBezTo>
                  <a:cubicBezTo>
                    <a:pt x="63" y="84"/>
                    <a:pt x="68" y="65"/>
                    <a:pt x="57" y="54"/>
                  </a:cubicBezTo>
                  <a:cubicBezTo>
                    <a:pt x="53" y="50"/>
                    <a:pt x="46" y="48"/>
                    <a:pt x="41" y="44"/>
                  </a:cubicBezTo>
                  <a:cubicBezTo>
                    <a:pt x="35" y="39"/>
                    <a:pt x="29" y="33"/>
                    <a:pt x="22" y="28"/>
                  </a:cubicBezTo>
                  <a:cubicBezTo>
                    <a:pt x="16" y="23"/>
                    <a:pt x="0" y="10"/>
                    <a:pt x="1"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11" name="Freeform 172"/>
            <p:cNvSpPr>
              <a:spLocks/>
            </p:cNvSpPr>
            <p:nvPr/>
          </p:nvSpPr>
          <p:spPr bwMode="auto">
            <a:xfrm>
              <a:off x="5757863" y="2200276"/>
              <a:ext cx="39687" cy="9525"/>
            </a:xfrm>
            <a:custGeom>
              <a:avLst/>
              <a:gdLst>
                <a:gd name="T0" fmla="*/ 73 w 73"/>
                <a:gd name="T1" fmla="*/ 0 h 16"/>
                <a:gd name="T2" fmla="*/ 31 w 73"/>
                <a:gd name="T3" fmla="*/ 12 h 16"/>
                <a:gd name="T4" fmla="*/ 0 w 73"/>
                <a:gd name="T5" fmla="*/ 10 h 16"/>
              </a:gdLst>
              <a:ahLst/>
              <a:cxnLst>
                <a:cxn ang="0">
                  <a:pos x="T0" y="T1"/>
                </a:cxn>
                <a:cxn ang="0">
                  <a:pos x="T2" y="T3"/>
                </a:cxn>
                <a:cxn ang="0">
                  <a:pos x="T4" y="T5"/>
                </a:cxn>
              </a:cxnLst>
              <a:rect l="0" t="0" r="r" b="b"/>
              <a:pathLst>
                <a:path w="73" h="16">
                  <a:moveTo>
                    <a:pt x="73" y="0"/>
                  </a:moveTo>
                  <a:cubicBezTo>
                    <a:pt x="63" y="10"/>
                    <a:pt x="45" y="12"/>
                    <a:pt x="31" y="12"/>
                  </a:cubicBezTo>
                  <a:cubicBezTo>
                    <a:pt x="22" y="13"/>
                    <a:pt x="8" y="16"/>
                    <a:pt x="0" y="1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12" name="Freeform 173"/>
            <p:cNvSpPr>
              <a:spLocks/>
            </p:cNvSpPr>
            <p:nvPr/>
          </p:nvSpPr>
          <p:spPr bwMode="auto">
            <a:xfrm>
              <a:off x="5757863" y="2200276"/>
              <a:ext cx="39687" cy="9525"/>
            </a:xfrm>
            <a:custGeom>
              <a:avLst/>
              <a:gdLst>
                <a:gd name="T0" fmla="*/ 73 w 73"/>
                <a:gd name="T1" fmla="*/ 0 h 16"/>
                <a:gd name="T2" fmla="*/ 31 w 73"/>
                <a:gd name="T3" fmla="*/ 12 h 16"/>
                <a:gd name="T4" fmla="*/ 0 w 73"/>
                <a:gd name="T5" fmla="*/ 10 h 16"/>
              </a:gdLst>
              <a:ahLst/>
              <a:cxnLst>
                <a:cxn ang="0">
                  <a:pos x="T0" y="T1"/>
                </a:cxn>
                <a:cxn ang="0">
                  <a:pos x="T2" y="T3"/>
                </a:cxn>
                <a:cxn ang="0">
                  <a:pos x="T4" y="T5"/>
                </a:cxn>
              </a:cxnLst>
              <a:rect l="0" t="0" r="r" b="b"/>
              <a:pathLst>
                <a:path w="73" h="16">
                  <a:moveTo>
                    <a:pt x="73" y="0"/>
                  </a:moveTo>
                  <a:cubicBezTo>
                    <a:pt x="63" y="10"/>
                    <a:pt x="45" y="12"/>
                    <a:pt x="31" y="12"/>
                  </a:cubicBezTo>
                  <a:cubicBezTo>
                    <a:pt x="22" y="13"/>
                    <a:pt x="8" y="16"/>
                    <a:pt x="0" y="1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13" name="Freeform 174"/>
            <p:cNvSpPr>
              <a:spLocks/>
            </p:cNvSpPr>
            <p:nvPr/>
          </p:nvSpPr>
          <p:spPr bwMode="auto">
            <a:xfrm>
              <a:off x="5665788" y="2109788"/>
              <a:ext cx="60325" cy="52388"/>
            </a:xfrm>
            <a:custGeom>
              <a:avLst/>
              <a:gdLst>
                <a:gd name="T0" fmla="*/ 18 w 107"/>
                <a:gd name="T1" fmla="*/ 0 h 94"/>
                <a:gd name="T2" fmla="*/ 3 w 107"/>
                <a:gd name="T3" fmla="*/ 41 h 94"/>
                <a:gd name="T4" fmla="*/ 20 w 107"/>
                <a:gd name="T5" fmla="*/ 78 h 94"/>
                <a:gd name="T6" fmla="*/ 61 w 107"/>
                <a:gd name="T7" fmla="*/ 76 h 94"/>
                <a:gd name="T8" fmla="*/ 105 w 107"/>
                <a:gd name="T9" fmla="*/ 63 h 94"/>
                <a:gd name="T10" fmla="*/ 107 w 107"/>
                <a:gd name="T11" fmla="*/ 63 h 94"/>
              </a:gdLst>
              <a:ahLst/>
              <a:cxnLst>
                <a:cxn ang="0">
                  <a:pos x="T0" y="T1"/>
                </a:cxn>
                <a:cxn ang="0">
                  <a:pos x="T2" y="T3"/>
                </a:cxn>
                <a:cxn ang="0">
                  <a:pos x="T4" y="T5"/>
                </a:cxn>
                <a:cxn ang="0">
                  <a:pos x="T6" y="T7"/>
                </a:cxn>
                <a:cxn ang="0">
                  <a:pos x="T8" y="T9"/>
                </a:cxn>
                <a:cxn ang="0">
                  <a:pos x="T10" y="T11"/>
                </a:cxn>
              </a:cxnLst>
              <a:rect l="0" t="0" r="r" b="b"/>
              <a:pathLst>
                <a:path w="107" h="94">
                  <a:moveTo>
                    <a:pt x="18" y="0"/>
                  </a:moveTo>
                  <a:cubicBezTo>
                    <a:pt x="10" y="15"/>
                    <a:pt x="0" y="22"/>
                    <a:pt x="3" y="41"/>
                  </a:cubicBezTo>
                  <a:cubicBezTo>
                    <a:pt x="5" y="53"/>
                    <a:pt x="12" y="69"/>
                    <a:pt x="20" y="78"/>
                  </a:cubicBezTo>
                  <a:cubicBezTo>
                    <a:pt x="33" y="94"/>
                    <a:pt x="47" y="82"/>
                    <a:pt x="61" y="76"/>
                  </a:cubicBezTo>
                  <a:cubicBezTo>
                    <a:pt x="76" y="70"/>
                    <a:pt x="90" y="66"/>
                    <a:pt x="105" y="63"/>
                  </a:cubicBezTo>
                  <a:cubicBezTo>
                    <a:pt x="105" y="62"/>
                    <a:pt x="106" y="62"/>
                    <a:pt x="107" y="63"/>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14" name="Freeform 175"/>
            <p:cNvSpPr>
              <a:spLocks/>
            </p:cNvSpPr>
            <p:nvPr/>
          </p:nvSpPr>
          <p:spPr bwMode="auto">
            <a:xfrm>
              <a:off x="5665788" y="2109788"/>
              <a:ext cx="60325" cy="52388"/>
            </a:xfrm>
            <a:custGeom>
              <a:avLst/>
              <a:gdLst>
                <a:gd name="T0" fmla="*/ 18 w 107"/>
                <a:gd name="T1" fmla="*/ 0 h 94"/>
                <a:gd name="T2" fmla="*/ 3 w 107"/>
                <a:gd name="T3" fmla="*/ 41 h 94"/>
                <a:gd name="T4" fmla="*/ 20 w 107"/>
                <a:gd name="T5" fmla="*/ 78 h 94"/>
                <a:gd name="T6" fmla="*/ 61 w 107"/>
                <a:gd name="T7" fmla="*/ 76 h 94"/>
                <a:gd name="T8" fmla="*/ 105 w 107"/>
                <a:gd name="T9" fmla="*/ 63 h 94"/>
                <a:gd name="T10" fmla="*/ 107 w 107"/>
                <a:gd name="T11" fmla="*/ 63 h 94"/>
              </a:gdLst>
              <a:ahLst/>
              <a:cxnLst>
                <a:cxn ang="0">
                  <a:pos x="T0" y="T1"/>
                </a:cxn>
                <a:cxn ang="0">
                  <a:pos x="T2" y="T3"/>
                </a:cxn>
                <a:cxn ang="0">
                  <a:pos x="T4" y="T5"/>
                </a:cxn>
                <a:cxn ang="0">
                  <a:pos x="T6" y="T7"/>
                </a:cxn>
                <a:cxn ang="0">
                  <a:pos x="T8" y="T9"/>
                </a:cxn>
                <a:cxn ang="0">
                  <a:pos x="T10" y="T11"/>
                </a:cxn>
              </a:cxnLst>
              <a:rect l="0" t="0" r="r" b="b"/>
              <a:pathLst>
                <a:path w="107" h="94">
                  <a:moveTo>
                    <a:pt x="18" y="0"/>
                  </a:moveTo>
                  <a:cubicBezTo>
                    <a:pt x="10" y="15"/>
                    <a:pt x="0" y="22"/>
                    <a:pt x="3" y="41"/>
                  </a:cubicBezTo>
                  <a:cubicBezTo>
                    <a:pt x="5" y="53"/>
                    <a:pt x="12" y="69"/>
                    <a:pt x="20" y="78"/>
                  </a:cubicBezTo>
                  <a:cubicBezTo>
                    <a:pt x="33" y="94"/>
                    <a:pt x="47" y="82"/>
                    <a:pt x="61" y="76"/>
                  </a:cubicBezTo>
                  <a:cubicBezTo>
                    <a:pt x="76" y="70"/>
                    <a:pt x="90" y="66"/>
                    <a:pt x="105" y="63"/>
                  </a:cubicBezTo>
                  <a:cubicBezTo>
                    <a:pt x="105" y="62"/>
                    <a:pt x="106" y="62"/>
                    <a:pt x="107" y="63"/>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15" name="Freeform 176"/>
            <p:cNvSpPr>
              <a:spLocks/>
            </p:cNvSpPr>
            <p:nvPr/>
          </p:nvSpPr>
          <p:spPr bwMode="auto">
            <a:xfrm>
              <a:off x="5573713" y="2117726"/>
              <a:ext cx="11112" cy="20637"/>
            </a:xfrm>
            <a:custGeom>
              <a:avLst/>
              <a:gdLst>
                <a:gd name="T0" fmla="*/ 10 w 22"/>
                <a:gd name="T1" fmla="*/ 0 h 39"/>
                <a:gd name="T2" fmla="*/ 0 w 22"/>
                <a:gd name="T3" fmla="*/ 39 h 39"/>
              </a:gdLst>
              <a:ahLst/>
              <a:cxnLst>
                <a:cxn ang="0">
                  <a:pos x="T0" y="T1"/>
                </a:cxn>
                <a:cxn ang="0">
                  <a:pos x="T2" y="T3"/>
                </a:cxn>
              </a:cxnLst>
              <a:rect l="0" t="0" r="r" b="b"/>
              <a:pathLst>
                <a:path w="22" h="39">
                  <a:moveTo>
                    <a:pt x="10" y="0"/>
                  </a:moveTo>
                  <a:cubicBezTo>
                    <a:pt x="22" y="11"/>
                    <a:pt x="9" y="32"/>
                    <a:pt x="0" y="39"/>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16" name="Freeform 177"/>
            <p:cNvSpPr>
              <a:spLocks/>
            </p:cNvSpPr>
            <p:nvPr/>
          </p:nvSpPr>
          <p:spPr bwMode="auto">
            <a:xfrm>
              <a:off x="5573713" y="2117726"/>
              <a:ext cx="11112" cy="20637"/>
            </a:xfrm>
            <a:custGeom>
              <a:avLst/>
              <a:gdLst>
                <a:gd name="T0" fmla="*/ 10 w 22"/>
                <a:gd name="T1" fmla="*/ 0 h 39"/>
                <a:gd name="T2" fmla="*/ 0 w 22"/>
                <a:gd name="T3" fmla="*/ 39 h 39"/>
              </a:gdLst>
              <a:ahLst/>
              <a:cxnLst>
                <a:cxn ang="0">
                  <a:pos x="T0" y="T1"/>
                </a:cxn>
                <a:cxn ang="0">
                  <a:pos x="T2" y="T3"/>
                </a:cxn>
              </a:cxnLst>
              <a:rect l="0" t="0" r="r" b="b"/>
              <a:pathLst>
                <a:path w="22" h="39">
                  <a:moveTo>
                    <a:pt x="10" y="0"/>
                  </a:moveTo>
                  <a:cubicBezTo>
                    <a:pt x="22" y="11"/>
                    <a:pt x="9" y="32"/>
                    <a:pt x="0" y="39"/>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17" name="Freeform 178"/>
            <p:cNvSpPr>
              <a:spLocks/>
            </p:cNvSpPr>
            <p:nvPr/>
          </p:nvSpPr>
          <p:spPr bwMode="auto">
            <a:xfrm>
              <a:off x="5673725" y="2133601"/>
              <a:ext cx="28575" cy="11112"/>
            </a:xfrm>
            <a:custGeom>
              <a:avLst/>
              <a:gdLst>
                <a:gd name="T0" fmla="*/ 0 w 50"/>
                <a:gd name="T1" fmla="*/ 22 h 22"/>
                <a:gd name="T2" fmla="*/ 21 w 50"/>
                <a:gd name="T3" fmla="*/ 10 h 22"/>
                <a:gd name="T4" fmla="*/ 50 w 50"/>
                <a:gd name="T5" fmla="*/ 1 h 22"/>
              </a:gdLst>
              <a:ahLst/>
              <a:cxnLst>
                <a:cxn ang="0">
                  <a:pos x="T0" y="T1"/>
                </a:cxn>
                <a:cxn ang="0">
                  <a:pos x="T2" y="T3"/>
                </a:cxn>
                <a:cxn ang="0">
                  <a:pos x="T4" y="T5"/>
                </a:cxn>
              </a:cxnLst>
              <a:rect l="0" t="0" r="r" b="b"/>
              <a:pathLst>
                <a:path w="50" h="22">
                  <a:moveTo>
                    <a:pt x="0" y="22"/>
                  </a:moveTo>
                  <a:cubicBezTo>
                    <a:pt x="8" y="20"/>
                    <a:pt x="15" y="14"/>
                    <a:pt x="21" y="10"/>
                  </a:cubicBezTo>
                  <a:cubicBezTo>
                    <a:pt x="31" y="2"/>
                    <a:pt x="37" y="0"/>
                    <a:pt x="50" y="1"/>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18" name="Freeform 179"/>
            <p:cNvSpPr>
              <a:spLocks/>
            </p:cNvSpPr>
            <p:nvPr/>
          </p:nvSpPr>
          <p:spPr bwMode="auto">
            <a:xfrm>
              <a:off x="5673725" y="2133601"/>
              <a:ext cx="28575" cy="11112"/>
            </a:xfrm>
            <a:custGeom>
              <a:avLst/>
              <a:gdLst>
                <a:gd name="T0" fmla="*/ 0 w 50"/>
                <a:gd name="T1" fmla="*/ 22 h 22"/>
                <a:gd name="T2" fmla="*/ 21 w 50"/>
                <a:gd name="T3" fmla="*/ 10 h 22"/>
                <a:gd name="T4" fmla="*/ 50 w 50"/>
                <a:gd name="T5" fmla="*/ 1 h 22"/>
              </a:gdLst>
              <a:ahLst/>
              <a:cxnLst>
                <a:cxn ang="0">
                  <a:pos x="T0" y="T1"/>
                </a:cxn>
                <a:cxn ang="0">
                  <a:pos x="T2" y="T3"/>
                </a:cxn>
                <a:cxn ang="0">
                  <a:pos x="T4" y="T5"/>
                </a:cxn>
              </a:cxnLst>
              <a:rect l="0" t="0" r="r" b="b"/>
              <a:pathLst>
                <a:path w="50" h="22">
                  <a:moveTo>
                    <a:pt x="0" y="22"/>
                  </a:moveTo>
                  <a:cubicBezTo>
                    <a:pt x="8" y="20"/>
                    <a:pt x="15" y="14"/>
                    <a:pt x="21" y="10"/>
                  </a:cubicBezTo>
                  <a:cubicBezTo>
                    <a:pt x="31" y="2"/>
                    <a:pt x="37" y="0"/>
                    <a:pt x="50" y="1"/>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19" name="Freeform 180"/>
            <p:cNvSpPr>
              <a:spLocks/>
            </p:cNvSpPr>
            <p:nvPr/>
          </p:nvSpPr>
          <p:spPr bwMode="auto">
            <a:xfrm>
              <a:off x="5580063" y="2124076"/>
              <a:ext cx="93662" cy="22225"/>
            </a:xfrm>
            <a:custGeom>
              <a:avLst/>
              <a:gdLst>
                <a:gd name="T0" fmla="*/ 0 w 166"/>
                <a:gd name="T1" fmla="*/ 7 h 40"/>
                <a:gd name="T2" fmla="*/ 96 w 166"/>
                <a:gd name="T3" fmla="*/ 2 h 40"/>
                <a:gd name="T4" fmla="*/ 166 w 166"/>
                <a:gd name="T5" fmla="*/ 40 h 40"/>
              </a:gdLst>
              <a:ahLst/>
              <a:cxnLst>
                <a:cxn ang="0">
                  <a:pos x="T0" y="T1"/>
                </a:cxn>
                <a:cxn ang="0">
                  <a:pos x="T2" y="T3"/>
                </a:cxn>
                <a:cxn ang="0">
                  <a:pos x="T4" y="T5"/>
                </a:cxn>
              </a:cxnLst>
              <a:rect l="0" t="0" r="r" b="b"/>
              <a:pathLst>
                <a:path w="166" h="40">
                  <a:moveTo>
                    <a:pt x="0" y="7"/>
                  </a:moveTo>
                  <a:cubicBezTo>
                    <a:pt x="32" y="3"/>
                    <a:pt x="64" y="0"/>
                    <a:pt x="96" y="2"/>
                  </a:cubicBezTo>
                  <a:cubicBezTo>
                    <a:pt x="124" y="4"/>
                    <a:pt x="143" y="28"/>
                    <a:pt x="166" y="4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20" name="Freeform 181"/>
            <p:cNvSpPr>
              <a:spLocks/>
            </p:cNvSpPr>
            <p:nvPr/>
          </p:nvSpPr>
          <p:spPr bwMode="auto">
            <a:xfrm>
              <a:off x="5580063" y="2124076"/>
              <a:ext cx="93662" cy="22225"/>
            </a:xfrm>
            <a:custGeom>
              <a:avLst/>
              <a:gdLst>
                <a:gd name="T0" fmla="*/ 0 w 166"/>
                <a:gd name="T1" fmla="*/ 7 h 40"/>
                <a:gd name="T2" fmla="*/ 96 w 166"/>
                <a:gd name="T3" fmla="*/ 2 h 40"/>
                <a:gd name="T4" fmla="*/ 166 w 166"/>
                <a:gd name="T5" fmla="*/ 40 h 40"/>
              </a:gdLst>
              <a:ahLst/>
              <a:cxnLst>
                <a:cxn ang="0">
                  <a:pos x="T0" y="T1"/>
                </a:cxn>
                <a:cxn ang="0">
                  <a:pos x="T2" y="T3"/>
                </a:cxn>
                <a:cxn ang="0">
                  <a:pos x="T4" y="T5"/>
                </a:cxn>
              </a:cxnLst>
              <a:rect l="0" t="0" r="r" b="b"/>
              <a:pathLst>
                <a:path w="166" h="40">
                  <a:moveTo>
                    <a:pt x="0" y="7"/>
                  </a:moveTo>
                  <a:cubicBezTo>
                    <a:pt x="32" y="3"/>
                    <a:pt x="64" y="0"/>
                    <a:pt x="96" y="2"/>
                  </a:cubicBezTo>
                  <a:cubicBezTo>
                    <a:pt x="124" y="4"/>
                    <a:pt x="143" y="28"/>
                    <a:pt x="166" y="4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21" name="Freeform 182"/>
            <p:cNvSpPr>
              <a:spLocks/>
            </p:cNvSpPr>
            <p:nvPr/>
          </p:nvSpPr>
          <p:spPr bwMode="auto">
            <a:xfrm>
              <a:off x="5602288" y="2098676"/>
              <a:ext cx="68262" cy="25400"/>
            </a:xfrm>
            <a:custGeom>
              <a:avLst/>
              <a:gdLst>
                <a:gd name="T0" fmla="*/ 0 w 120"/>
                <a:gd name="T1" fmla="*/ 4 h 44"/>
                <a:gd name="T2" fmla="*/ 68 w 120"/>
                <a:gd name="T3" fmla="*/ 11 h 44"/>
                <a:gd name="T4" fmla="*/ 95 w 120"/>
                <a:gd name="T5" fmla="*/ 26 h 44"/>
                <a:gd name="T6" fmla="*/ 120 w 120"/>
                <a:gd name="T7" fmla="*/ 44 h 44"/>
              </a:gdLst>
              <a:ahLst/>
              <a:cxnLst>
                <a:cxn ang="0">
                  <a:pos x="T0" y="T1"/>
                </a:cxn>
                <a:cxn ang="0">
                  <a:pos x="T2" y="T3"/>
                </a:cxn>
                <a:cxn ang="0">
                  <a:pos x="T4" y="T5"/>
                </a:cxn>
                <a:cxn ang="0">
                  <a:pos x="T6" y="T7"/>
                </a:cxn>
              </a:cxnLst>
              <a:rect l="0" t="0" r="r" b="b"/>
              <a:pathLst>
                <a:path w="120" h="44">
                  <a:moveTo>
                    <a:pt x="0" y="4"/>
                  </a:moveTo>
                  <a:cubicBezTo>
                    <a:pt x="23" y="0"/>
                    <a:pt x="46" y="4"/>
                    <a:pt x="68" y="11"/>
                  </a:cubicBezTo>
                  <a:cubicBezTo>
                    <a:pt x="78" y="14"/>
                    <a:pt x="86" y="19"/>
                    <a:pt x="95" y="26"/>
                  </a:cubicBezTo>
                  <a:cubicBezTo>
                    <a:pt x="103" y="32"/>
                    <a:pt x="113" y="37"/>
                    <a:pt x="120" y="44"/>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22" name="Freeform 183"/>
            <p:cNvSpPr>
              <a:spLocks/>
            </p:cNvSpPr>
            <p:nvPr/>
          </p:nvSpPr>
          <p:spPr bwMode="auto">
            <a:xfrm>
              <a:off x="5602288" y="2098676"/>
              <a:ext cx="68262" cy="25400"/>
            </a:xfrm>
            <a:custGeom>
              <a:avLst/>
              <a:gdLst>
                <a:gd name="T0" fmla="*/ 0 w 120"/>
                <a:gd name="T1" fmla="*/ 4 h 44"/>
                <a:gd name="T2" fmla="*/ 68 w 120"/>
                <a:gd name="T3" fmla="*/ 11 h 44"/>
                <a:gd name="T4" fmla="*/ 95 w 120"/>
                <a:gd name="T5" fmla="*/ 26 h 44"/>
                <a:gd name="T6" fmla="*/ 120 w 120"/>
                <a:gd name="T7" fmla="*/ 44 h 44"/>
              </a:gdLst>
              <a:ahLst/>
              <a:cxnLst>
                <a:cxn ang="0">
                  <a:pos x="T0" y="T1"/>
                </a:cxn>
                <a:cxn ang="0">
                  <a:pos x="T2" y="T3"/>
                </a:cxn>
                <a:cxn ang="0">
                  <a:pos x="T4" y="T5"/>
                </a:cxn>
                <a:cxn ang="0">
                  <a:pos x="T6" y="T7"/>
                </a:cxn>
              </a:cxnLst>
              <a:rect l="0" t="0" r="r" b="b"/>
              <a:pathLst>
                <a:path w="120" h="44">
                  <a:moveTo>
                    <a:pt x="0" y="4"/>
                  </a:moveTo>
                  <a:cubicBezTo>
                    <a:pt x="23" y="0"/>
                    <a:pt x="46" y="4"/>
                    <a:pt x="68" y="11"/>
                  </a:cubicBezTo>
                  <a:cubicBezTo>
                    <a:pt x="78" y="14"/>
                    <a:pt x="86" y="19"/>
                    <a:pt x="95" y="26"/>
                  </a:cubicBezTo>
                  <a:cubicBezTo>
                    <a:pt x="103" y="32"/>
                    <a:pt x="113" y="37"/>
                    <a:pt x="120" y="44"/>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1123" name="Freeform 184"/>
            <p:cNvSpPr>
              <a:spLocks/>
            </p:cNvSpPr>
            <p:nvPr/>
          </p:nvSpPr>
          <p:spPr bwMode="auto">
            <a:xfrm>
              <a:off x="5745163" y="2286001"/>
              <a:ext cx="30162" cy="58737"/>
            </a:xfrm>
            <a:custGeom>
              <a:avLst/>
              <a:gdLst>
                <a:gd name="T0" fmla="*/ 54 w 54"/>
                <a:gd name="T1" fmla="*/ 105 h 105"/>
                <a:gd name="T2" fmla="*/ 48 w 54"/>
                <a:gd name="T3" fmla="*/ 92 h 105"/>
                <a:gd name="T4" fmla="*/ 46 w 54"/>
                <a:gd name="T5" fmla="*/ 71 h 105"/>
                <a:gd name="T6" fmla="*/ 39 w 54"/>
                <a:gd name="T7" fmla="*/ 39 h 105"/>
                <a:gd name="T8" fmla="*/ 0 w 54"/>
                <a:gd name="T9" fmla="*/ 0 h 105"/>
              </a:gdLst>
              <a:ahLst/>
              <a:cxnLst>
                <a:cxn ang="0">
                  <a:pos x="T0" y="T1"/>
                </a:cxn>
                <a:cxn ang="0">
                  <a:pos x="T2" y="T3"/>
                </a:cxn>
                <a:cxn ang="0">
                  <a:pos x="T4" y="T5"/>
                </a:cxn>
                <a:cxn ang="0">
                  <a:pos x="T6" y="T7"/>
                </a:cxn>
                <a:cxn ang="0">
                  <a:pos x="T8" y="T9"/>
                </a:cxn>
              </a:cxnLst>
              <a:rect l="0" t="0" r="r" b="b"/>
              <a:pathLst>
                <a:path w="54" h="105">
                  <a:moveTo>
                    <a:pt x="54" y="105"/>
                  </a:moveTo>
                  <a:cubicBezTo>
                    <a:pt x="52" y="101"/>
                    <a:pt x="49" y="96"/>
                    <a:pt x="48" y="92"/>
                  </a:cubicBezTo>
                  <a:cubicBezTo>
                    <a:pt x="46" y="85"/>
                    <a:pt x="47" y="78"/>
                    <a:pt x="46" y="71"/>
                  </a:cubicBezTo>
                  <a:cubicBezTo>
                    <a:pt x="45" y="60"/>
                    <a:pt x="42" y="49"/>
                    <a:pt x="39" y="39"/>
                  </a:cubicBezTo>
                  <a:cubicBezTo>
                    <a:pt x="32" y="23"/>
                    <a:pt x="15" y="6"/>
                    <a:pt x="0" y="0"/>
                  </a:cubicBezTo>
                </a:path>
              </a:pathLst>
            </a:custGeom>
            <a:solidFill>
              <a:srgbClr val="FFFFFF"/>
            </a:solidFill>
            <a:ln w="4" cap="flat">
              <a:solidFill>
                <a:schemeClr val="accent4"/>
              </a:solidFill>
              <a:prstDash val="solid"/>
              <a:miter lim="800000"/>
              <a:headEnd/>
              <a:tailEnd/>
            </a:ln>
          </p:spPr>
          <p:txBody>
            <a:bodyPr/>
            <a:lstStyle/>
            <a:p>
              <a:pPr>
                <a:defRPr/>
              </a:pPr>
              <a:endParaRPr lang="en-US"/>
            </a:p>
          </p:txBody>
        </p:sp>
        <p:sp>
          <p:nvSpPr>
            <p:cNvPr id="1124" name="Freeform 185"/>
            <p:cNvSpPr>
              <a:spLocks/>
            </p:cNvSpPr>
            <p:nvPr/>
          </p:nvSpPr>
          <p:spPr bwMode="auto">
            <a:xfrm>
              <a:off x="5745163" y="2286001"/>
              <a:ext cx="30162" cy="58737"/>
            </a:xfrm>
            <a:custGeom>
              <a:avLst/>
              <a:gdLst>
                <a:gd name="T0" fmla="*/ 54 w 54"/>
                <a:gd name="T1" fmla="*/ 105 h 105"/>
                <a:gd name="T2" fmla="*/ 48 w 54"/>
                <a:gd name="T3" fmla="*/ 92 h 105"/>
                <a:gd name="T4" fmla="*/ 46 w 54"/>
                <a:gd name="T5" fmla="*/ 71 h 105"/>
                <a:gd name="T6" fmla="*/ 39 w 54"/>
                <a:gd name="T7" fmla="*/ 39 h 105"/>
                <a:gd name="T8" fmla="*/ 0 w 54"/>
                <a:gd name="T9" fmla="*/ 0 h 105"/>
              </a:gdLst>
              <a:ahLst/>
              <a:cxnLst>
                <a:cxn ang="0">
                  <a:pos x="T0" y="T1"/>
                </a:cxn>
                <a:cxn ang="0">
                  <a:pos x="T2" y="T3"/>
                </a:cxn>
                <a:cxn ang="0">
                  <a:pos x="T4" y="T5"/>
                </a:cxn>
                <a:cxn ang="0">
                  <a:pos x="T6" y="T7"/>
                </a:cxn>
                <a:cxn ang="0">
                  <a:pos x="T8" y="T9"/>
                </a:cxn>
              </a:cxnLst>
              <a:rect l="0" t="0" r="r" b="b"/>
              <a:pathLst>
                <a:path w="54" h="105">
                  <a:moveTo>
                    <a:pt x="54" y="105"/>
                  </a:moveTo>
                  <a:cubicBezTo>
                    <a:pt x="52" y="101"/>
                    <a:pt x="49" y="96"/>
                    <a:pt x="48" y="92"/>
                  </a:cubicBezTo>
                  <a:cubicBezTo>
                    <a:pt x="46" y="85"/>
                    <a:pt x="47" y="78"/>
                    <a:pt x="46" y="71"/>
                  </a:cubicBezTo>
                  <a:cubicBezTo>
                    <a:pt x="45" y="60"/>
                    <a:pt x="42" y="49"/>
                    <a:pt x="39" y="39"/>
                  </a:cubicBezTo>
                  <a:cubicBezTo>
                    <a:pt x="32" y="23"/>
                    <a:pt x="15" y="6"/>
                    <a:pt x="0" y="0"/>
                  </a:cubicBezTo>
                </a:path>
              </a:pathLst>
            </a:custGeom>
            <a:noFill/>
            <a:ln w="4"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p>
          </p:txBody>
        </p:sp>
      </p:grpSp>
    </p:spTree>
    <p:extLst>
      <p:ext uri="{BB962C8B-B14F-4D97-AF65-F5344CB8AC3E}">
        <p14:creationId xmlns:p14="http://schemas.microsoft.com/office/powerpoint/2010/main" val="328368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0611" y="195007"/>
            <a:ext cx="9237093" cy="506744"/>
          </a:xfrm>
        </p:spPr>
        <p:txBody>
          <a:bodyPr>
            <a:normAutofit fontScale="90000"/>
          </a:bodyPr>
          <a:lstStyle/>
          <a:p>
            <a:r>
              <a:rPr lang="en-US" dirty="0" smtClean="0"/>
              <a:t>Onboarding </a:t>
            </a:r>
            <a:endParaRPr lang="en-US" dirty="0"/>
          </a:p>
        </p:txBody>
      </p:sp>
      <p:pic>
        <p:nvPicPr>
          <p:cNvPr id="3" name="Picture 2"/>
          <p:cNvPicPr>
            <a:picLocks noChangeAspect="1"/>
          </p:cNvPicPr>
          <p:nvPr/>
        </p:nvPicPr>
        <p:blipFill>
          <a:blip r:embed="rId2"/>
          <a:stretch>
            <a:fillRect/>
          </a:stretch>
        </p:blipFill>
        <p:spPr>
          <a:xfrm>
            <a:off x="2481966" y="838201"/>
            <a:ext cx="8070026" cy="4419600"/>
          </a:xfrm>
          <a:prstGeom prst="rect">
            <a:avLst/>
          </a:prstGeom>
        </p:spPr>
      </p:pic>
    </p:spTree>
    <p:extLst>
      <p:ext uri="{BB962C8B-B14F-4D97-AF65-F5344CB8AC3E}">
        <p14:creationId xmlns:p14="http://schemas.microsoft.com/office/powerpoint/2010/main" val="341492732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311" y="195006"/>
            <a:ext cx="8970393" cy="947993"/>
          </a:xfrm>
        </p:spPr>
        <p:txBody>
          <a:bodyPr>
            <a:normAutofit/>
          </a:bodyPr>
          <a:lstStyle/>
          <a:p>
            <a:r>
              <a:rPr lang="en-US" dirty="0" smtClean="0"/>
              <a:t>Yoga at work</a:t>
            </a:r>
            <a:endParaRPr lang="en-US" dirty="0"/>
          </a:p>
        </p:txBody>
      </p:sp>
      <p:pic>
        <p:nvPicPr>
          <p:cNvPr id="3" name="Picture 2"/>
          <p:cNvPicPr>
            <a:picLocks noChangeAspect="1"/>
          </p:cNvPicPr>
          <p:nvPr/>
        </p:nvPicPr>
        <p:blipFill>
          <a:blip r:embed="rId2"/>
          <a:stretch>
            <a:fillRect/>
          </a:stretch>
        </p:blipFill>
        <p:spPr>
          <a:xfrm>
            <a:off x="2627312" y="1524000"/>
            <a:ext cx="6934200" cy="3810000"/>
          </a:xfrm>
          <a:prstGeom prst="rect">
            <a:avLst/>
          </a:prstGeom>
        </p:spPr>
      </p:pic>
    </p:spTree>
    <p:extLst>
      <p:ext uri="{BB962C8B-B14F-4D97-AF65-F5344CB8AC3E}">
        <p14:creationId xmlns:p14="http://schemas.microsoft.com/office/powerpoint/2010/main" val="215174561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12" y="609600"/>
            <a:ext cx="9010454" cy="4715470"/>
          </a:xfrm>
          <a:prstGeom prst="rect">
            <a:avLst/>
          </a:prstGeom>
        </p:spPr>
      </p:pic>
    </p:spTree>
    <p:extLst>
      <p:ext uri="{BB962C8B-B14F-4D97-AF65-F5344CB8AC3E}">
        <p14:creationId xmlns:p14="http://schemas.microsoft.com/office/powerpoint/2010/main" val="251024468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412" y="152400"/>
            <a:ext cx="7486656" cy="5614992"/>
          </a:xfrm>
          <a:prstGeom prst="rect">
            <a:avLst/>
          </a:prstGeom>
        </p:spPr>
      </p:pic>
    </p:spTree>
    <p:extLst>
      <p:ext uri="{BB962C8B-B14F-4D97-AF65-F5344CB8AC3E}">
        <p14:creationId xmlns:p14="http://schemas.microsoft.com/office/powerpoint/2010/main" val="287419995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Polling Question 2</a:t>
            </a:r>
            <a:endParaRPr lang="en-US" dirty="0"/>
          </a:p>
        </p:txBody>
      </p:sp>
    </p:spTree>
    <p:extLst>
      <p:ext uri="{BB962C8B-B14F-4D97-AF65-F5344CB8AC3E}">
        <p14:creationId xmlns:p14="http://schemas.microsoft.com/office/powerpoint/2010/main" val="1018891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12589" y="461269"/>
            <a:ext cx="10771105" cy="506744"/>
          </a:xfrm>
        </p:spPr>
        <p:txBody>
          <a:bodyPr>
            <a:normAutofit/>
          </a:bodyPr>
          <a:lstStyle/>
          <a:p>
            <a:pPr algn="ctr"/>
            <a:r>
              <a:rPr lang="en-US" dirty="0" smtClean="0">
                <a:solidFill>
                  <a:schemeClr val="tx1"/>
                </a:solidFill>
              </a:rPr>
              <a:t>Questions &amp; Answers</a:t>
            </a:r>
            <a:endParaRPr lang="en-US" dirty="0">
              <a:solidFill>
                <a:schemeClr val="tx1"/>
              </a:solidFill>
            </a:endParaRPr>
          </a:p>
        </p:txBody>
      </p:sp>
      <p:sp>
        <p:nvSpPr>
          <p:cNvPr id="6" name="TextBox 5"/>
          <p:cNvSpPr txBox="1"/>
          <p:nvPr/>
        </p:nvSpPr>
        <p:spPr>
          <a:xfrm>
            <a:off x="5482161" y="4191000"/>
            <a:ext cx="5412851" cy="800219"/>
          </a:xfrm>
          <a:prstGeom prst="rect">
            <a:avLst/>
          </a:prstGeom>
          <a:noFill/>
        </p:spPr>
        <p:txBody>
          <a:bodyPr wrap="square" rtlCol="0">
            <a:spAutoFit/>
          </a:bodyPr>
          <a:lstStyle/>
          <a:p>
            <a:pPr algn="ctr" eaLnBrk="1" fontAlgn="auto" hangingPunct="1">
              <a:spcBef>
                <a:spcPts val="0"/>
              </a:spcBef>
              <a:spcAft>
                <a:spcPts val="0"/>
              </a:spcAft>
            </a:pPr>
            <a:r>
              <a:rPr lang="en-US" b="1" dirty="0">
                <a:solidFill>
                  <a:prstClr val="black"/>
                </a:solidFill>
                <a:cs typeface="Arial" pitchFamily="34" charset="0"/>
              </a:rPr>
              <a:t>Beth Lown, MD</a:t>
            </a:r>
          </a:p>
          <a:p>
            <a:pPr algn="ctr" eaLnBrk="1" fontAlgn="auto" hangingPunct="1">
              <a:spcBef>
                <a:spcPts val="0"/>
              </a:spcBef>
              <a:spcAft>
                <a:spcPts val="0"/>
              </a:spcAft>
            </a:pPr>
            <a:r>
              <a:rPr lang="en-US" sz="1400" dirty="0">
                <a:solidFill>
                  <a:prstClr val="black"/>
                </a:solidFill>
                <a:cs typeface="Arial" pitchFamily="34" charset="0"/>
              </a:rPr>
              <a:t>Medical Director</a:t>
            </a:r>
          </a:p>
          <a:p>
            <a:pPr algn="ctr" eaLnBrk="1" fontAlgn="auto" hangingPunct="1">
              <a:spcBef>
                <a:spcPts val="0"/>
              </a:spcBef>
              <a:spcAft>
                <a:spcPts val="0"/>
              </a:spcAft>
            </a:pPr>
            <a:r>
              <a:rPr lang="en-US" sz="1400" dirty="0">
                <a:solidFill>
                  <a:prstClr val="black"/>
                </a:solidFill>
                <a:cs typeface="Arial" pitchFamily="34" charset="0"/>
              </a:rPr>
              <a:t>The Schwartz Center for Compassionate Healthcare</a:t>
            </a:r>
          </a:p>
        </p:txBody>
      </p:sp>
      <p:sp>
        <p:nvSpPr>
          <p:cNvPr id="11" name="TextBox 10"/>
          <p:cNvSpPr txBox="1"/>
          <p:nvPr/>
        </p:nvSpPr>
        <p:spPr>
          <a:xfrm>
            <a:off x="1522412" y="4223519"/>
            <a:ext cx="4062942" cy="969496"/>
          </a:xfrm>
          <a:prstGeom prst="rect">
            <a:avLst/>
          </a:prstGeom>
          <a:noFill/>
        </p:spPr>
        <p:txBody>
          <a:bodyPr wrap="square" rtlCol="0">
            <a:spAutoFit/>
          </a:bodyPr>
          <a:lstStyle/>
          <a:p>
            <a:pPr algn="ctr" eaLnBrk="1" fontAlgn="auto" hangingPunct="1">
              <a:spcBef>
                <a:spcPts val="0"/>
              </a:spcBef>
              <a:spcAft>
                <a:spcPts val="0"/>
              </a:spcAft>
            </a:pPr>
            <a:r>
              <a:rPr lang="en-US" b="1" dirty="0" smtClean="0">
                <a:solidFill>
                  <a:prstClr val="black"/>
                </a:solidFill>
                <a:cs typeface="Arial" pitchFamily="34" charset="0"/>
              </a:rPr>
              <a:t>Rana </a:t>
            </a:r>
            <a:r>
              <a:rPr lang="en-US" b="1" dirty="0">
                <a:solidFill>
                  <a:prstClr val="black"/>
                </a:solidFill>
                <a:cs typeface="Arial" pitchFamily="34" charset="0"/>
              </a:rPr>
              <a:t>Awdish, MD</a:t>
            </a:r>
          </a:p>
          <a:p>
            <a:pPr algn="ctr" eaLnBrk="1" fontAlgn="auto" hangingPunct="1">
              <a:spcBef>
                <a:spcPts val="0"/>
              </a:spcBef>
              <a:spcAft>
                <a:spcPts val="0"/>
              </a:spcAft>
            </a:pPr>
            <a:r>
              <a:rPr lang="en-US" sz="1400" dirty="0">
                <a:solidFill>
                  <a:prstClr val="black"/>
                </a:solidFill>
                <a:cs typeface="Arial" pitchFamily="34" charset="0"/>
              </a:rPr>
              <a:t>Medical Director, Care Experience </a:t>
            </a:r>
            <a:endParaRPr lang="en-US" sz="1400" dirty="0" smtClean="0">
              <a:solidFill>
                <a:prstClr val="black"/>
              </a:solidFill>
              <a:cs typeface="Arial" pitchFamily="34" charset="0"/>
            </a:endParaRPr>
          </a:p>
          <a:p>
            <a:pPr algn="ctr" eaLnBrk="1" fontAlgn="auto" hangingPunct="1">
              <a:spcBef>
                <a:spcPts val="0"/>
              </a:spcBef>
              <a:spcAft>
                <a:spcPts val="0"/>
              </a:spcAft>
            </a:pPr>
            <a:r>
              <a:rPr lang="en-US" sz="1400" dirty="0" smtClean="0">
                <a:solidFill>
                  <a:prstClr val="black"/>
                </a:solidFill>
                <a:cs typeface="Arial" pitchFamily="34" charset="0"/>
              </a:rPr>
              <a:t>Henry </a:t>
            </a:r>
            <a:r>
              <a:rPr lang="en-US" sz="1400" dirty="0">
                <a:solidFill>
                  <a:prstClr val="black"/>
                </a:solidFill>
                <a:cs typeface="Arial" pitchFamily="34" charset="0"/>
              </a:rPr>
              <a:t>Ford Health System</a:t>
            </a:r>
          </a:p>
          <a:p>
            <a:pPr algn="ctr" eaLnBrk="1" fontAlgn="auto" hangingPunct="1">
              <a:spcBef>
                <a:spcPts val="0"/>
              </a:spcBef>
              <a:spcAft>
                <a:spcPts val="0"/>
              </a:spcAft>
            </a:pPr>
            <a:endParaRPr lang="en-US" sz="1100" dirty="0">
              <a:solidFill>
                <a:prstClr val="black"/>
              </a:solidFill>
              <a:cs typeface="Arial" pitchFamily="34" charset="0"/>
            </a:endParaRPr>
          </a:p>
        </p:txBody>
      </p:sp>
      <p:sp>
        <p:nvSpPr>
          <p:cNvPr id="14" name="Rectangle 13"/>
          <p:cNvSpPr/>
          <p:nvPr/>
        </p:nvSpPr>
        <p:spPr>
          <a:xfrm>
            <a:off x="0" y="5393288"/>
            <a:ext cx="12188825" cy="400110"/>
          </a:xfrm>
          <a:prstGeom prst="rect">
            <a:avLst/>
          </a:prstGeom>
        </p:spPr>
        <p:txBody>
          <a:bodyPr wrap="square">
            <a:spAutoFit/>
          </a:bodyPr>
          <a:lstStyle/>
          <a:p>
            <a:pPr algn="ctr"/>
            <a:r>
              <a:rPr lang="en-US" sz="2000" dirty="0">
                <a:solidFill>
                  <a:prstClr val="black"/>
                </a:solidFill>
              </a:rPr>
              <a:t>Type your questions in the Questions Pane on your screen at any time.</a:t>
            </a: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195797" y="1383792"/>
            <a:ext cx="1905765" cy="2807208"/>
          </a:xfrm>
        </p:spPr>
      </p:pic>
      <p:pic>
        <p:nvPicPr>
          <p:cNvPr id="2" name="Picture 1"/>
          <p:cNvPicPr>
            <a:picLocks noChangeAspect="1"/>
          </p:cNvPicPr>
          <p:nvPr/>
        </p:nvPicPr>
        <p:blipFill>
          <a:blip r:embed="rId4"/>
          <a:stretch>
            <a:fillRect/>
          </a:stretch>
        </p:blipFill>
        <p:spPr>
          <a:xfrm>
            <a:off x="2541859" y="1368307"/>
            <a:ext cx="2024047" cy="2822693"/>
          </a:xfrm>
          <a:prstGeom prst="rect">
            <a:avLst/>
          </a:prstGeom>
        </p:spPr>
      </p:pic>
    </p:spTree>
    <p:extLst>
      <p:ext uri="{BB962C8B-B14F-4D97-AF65-F5344CB8AC3E}">
        <p14:creationId xmlns:p14="http://schemas.microsoft.com/office/powerpoint/2010/main" val="1706103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9456" y="1905000"/>
            <a:ext cx="10409914" cy="1545021"/>
          </a:xfrm>
        </p:spPr>
        <p:txBody>
          <a:bodyPr>
            <a:normAutofit/>
          </a:bodyPr>
          <a:lstStyle/>
          <a:p>
            <a:r>
              <a:rPr lang="en-US" sz="3200" dirty="0"/>
              <a:t>Thank you for participating in </a:t>
            </a:r>
            <a:br>
              <a:rPr lang="en-US" sz="3200" dirty="0"/>
            </a:br>
            <a:r>
              <a:rPr lang="en-US" sz="3200" dirty="0"/>
              <a:t>today’s session. </a:t>
            </a:r>
          </a:p>
        </p:txBody>
      </p:sp>
      <p:sp>
        <p:nvSpPr>
          <p:cNvPr id="3" name="Subtitle 2"/>
          <p:cNvSpPr>
            <a:spLocks noGrp="1"/>
          </p:cNvSpPr>
          <p:nvPr>
            <p:ph type="subTitle" idx="1"/>
          </p:nvPr>
        </p:nvSpPr>
        <p:spPr>
          <a:xfrm>
            <a:off x="812589" y="3854641"/>
            <a:ext cx="10462073" cy="1008689"/>
          </a:xfrm>
        </p:spPr>
        <p:txBody>
          <a:bodyPr>
            <a:normAutofit/>
          </a:bodyPr>
          <a:lstStyle/>
          <a:p>
            <a:r>
              <a:rPr lang="en-US" sz="2600" dirty="0"/>
              <a:t>Please take a moment to complete the</a:t>
            </a:r>
          </a:p>
          <a:p>
            <a:r>
              <a:rPr lang="en-US" sz="2600" dirty="0"/>
              <a:t>electronic survey upon exiting today’s program</a:t>
            </a:r>
            <a:r>
              <a:rPr lang="en-US" dirty="0"/>
              <a:t>.</a:t>
            </a:r>
          </a:p>
        </p:txBody>
      </p:sp>
      <p:sp>
        <p:nvSpPr>
          <p:cNvPr id="4" name="Content Placeholder 2"/>
          <p:cNvSpPr txBox="1">
            <a:spLocks/>
          </p:cNvSpPr>
          <p:nvPr/>
        </p:nvSpPr>
        <p:spPr>
          <a:xfrm>
            <a:off x="0" y="5031878"/>
            <a:ext cx="12188825" cy="1664043"/>
          </a:xfrm>
          <a:prstGeom prst="rect">
            <a:avLst/>
          </a:prstGeom>
        </p:spPr>
        <p:txBody>
          <a:bodyPr vert="horz" lIns="91440" tIns="45720" rIns="91440" bIns="45720" rtlCol="0">
            <a:normAutofit/>
          </a:bodyPr>
          <a:lstStyle/>
          <a:p>
            <a:pPr marL="228600" indent="-228600" algn="ctr" eaLnBrk="1" fontAlgn="auto" hangingPunct="1">
              <a:lnSpc>
                <a:spcPct val="90000"/>
              </a:lnSpc>
              <a:spcBef>
                <a:spcPts val="1000"/>
              </a:spcBef>
              <a:spcAft>
                <a:spcPts val="0"/>
              </a:spcAft>
              <a:buClr>
                <a:srgbClr val="68C8C6"/>
              </a:buClr>
              <a:buFont typeface="Arial" panose="020B0604020202020204" pitchFamily="34" charset="0"/>
              <a:buNone/>
              <a:defRPr/>
            </a:pPr>
            <a:r>
              <a:rPr lang="en-US" sz="1600" i="1" dirty="0">
                <a:solidFill>
                  <a:prstClr val="black">
                    <a:lumMod val="65000"/>
                    <a:lumOff val="35000"/>
                  </a:prstClr>
                </a:solidFill>
                <a:cs typeface="Arial" panose="020B0604020202020204" pitchFamily="34" charset="0"/>
              </a:rPr>
              <a:t>Visit</a:t>
            </a:r>
            <a:r>
              <a:rPr lang="en-US" sz="1600" dirty="0">
                <a:solidFill>
                  <a:prstClr val="black">
                    <a:lumMod val="65000"/>
                    <a:lumOff val="35000"/>
                  </a:prstClr>
                </a:solidFill>
                <a:cs typeface="Arial" panose="020B0604020202020204" pitchFamily="34" charset="0"/>
              </a:rPr>
              <a:t> theschwartzcenter.org </a:t>
            </a:r>
            <a:r>
              <a:rPr lang="en-US" sz="1600" i="1" dirty="0">
                <a:solidFill>
                  <a:prstClr val="black">
                    <a:lumMod val="65000"/>
                    <a:lumOff val="35000"/>
                  </a:prstClr>
                </a:solidFill>
                <a:cs typeface="Arial" panose="020B0604020202020204" pitchFamily="34" charset="0"/>
              </a:rPr>
              <a:t>for more details or to register for a future session. </a:t>
            </a:r>
          </a:p>
          <a:p>
            <a:pPr marL="228600" indent="-228600" algn="ctr" eaLnBrk="1" fontAlgn="auto" hangingPunct="1">
              <a:lnSpc>
                <a:spcPct val="90000"/>
              </a:lnSpc>
              <a:spcBef>
                <a:spcPts val="1000"/>
              </a:spcBef>
              <a:spcAft>
                <a:spcPts val="0"/>
              </a:spcAft>
              <a:buClr>
                <a:srgbClr val="68C8C6"/>
              </a:buClr>
              <a:buFont typeface="Arial" panose="020B0604020202020204" pitchFamily="34" charset="0"/>
              <a:buNone/>
              <a:defRPr/>
            </a:pPr>
            <a:r>
              <a:rPr lang="en-US" sz="1600" i="1" dirty="0">
                <a:solidFill>
                  <a:prstClr val="black">
                    <a:lumMod val="65000"/>
                    <a:lumOff val="35000"/>
                  </a:prstClr>
                </a:solidFill>
                <a:cs typeface="Arial" panose="020B0604020202020204" pitchFamily="34" charset="0"/>
              </a:rPr>
              <a:t>Look for our webinar email invitations and share them with your friends!</a:t>
            </a:r>
          </a:p>
          <a:p>
            <a:pPr marL="228600" indent="-228600" algn="ctr" eaLnBrk="1" fontAlgn="auto" hangingPunct="1">
              <a:lnSpc>
                <a:spcPct val="90000"/>
              </a:lnSpc>
              <a:spcBef>
                <a:spcPts val="1000"/>
              </a:spcBef>
              <a:spcAft>
                <a:spcPts val="0"/>
              </a:spcAft>
              <a:buClr>
                <a:srgbClr val="68C8C6"/>
              </a:buClr>
              <a:buFont typeface="Arial" panose="020B0604020202020204" pitchFamily="34" charset="0"/>
              <a:buNone/>
              <a:defRPr/>
            </a:pPr>
            <a:endParaRPr lang="en-US" sz="2200" dirty="0">
              <a:solidFill>
                <a:prstClr val="black">
                  <a:lumMod val="65000"/>
                  <a:lumOff val="35000"/>
                </a:prstClr>
              </a:solidFill>
              <a:cs typeface="Arial" panose="020B0604020202020204" pitchFamily="34" charset="0"/>
            </a:endParaRPr>
          </a:p>
        </p:txBody>
      </p:sp>
    </p:spTree>
    <p:extLst>
      <p:ext uri="{BB962C8B-B14F-4D97-AF65-F5344CB8AC3E}">
        <p14:creationId xmlns:p14="http://schemas.microsoft.com/office/powerpoint/2010/main" val="2238645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Audience Reminders</a:t>
            </a:r>
          </a:p>
        </p:txBody>
      </p:sp>
      <p:sp>
        <p:nvSpPr>
          <p:cNvPr id="5" name="Content Placeholder 2"/>
          <p:cNvSpPr>
            <a:spLocks noGrp="1"/>
          </p:cNvSpPr>
          <p:nvPr>
            <p:ph idx="1"/>
          </p:nvPr>
        </p:nvSpPr>
        <p:spPr>
          <a:xfrm>
            <a:off x="1084843" y="1611589"/>
            <a:ext cx="10512862" cy="4222053"/>
          </a:xfrm>
        </p:spPr>
        <p:txBody>
          <a:bodyPr/>
          <a:lstStyle/>
          <a:p>
            <a:r>
              <a:rPr lang="en-US" dirty="0"/>
              <a:t>This webinar is funded in part by a donation in memory of Julian and Eunice Cohen.</a:t>
            </a:r>
          </a:p>
          <a:p>
            <a:r>
              <a:rPr lang="en-US" dirty="0"/>
              <a:t>You may submit a question by typing it into the Question and Answer pane at the right of your screen at any time.</a:t>
            </a:r>
          </a:p>
          <a:p>
            <a:r>
              <a:rPr lang="en-US" dirty="0"/>
              <a:t>Please respond to audience polls by clicking on the answer of your choice. </a:t>
            </a:r>
          </a:p>
          <a:p>
            <a:r>
              <a:rPr lang="en-US" dirty="0"/>
              <a:t>We value your feedback! Please complete our electronic survey following the webinar.</a:t>
            </a:r>
          </a:p>
          <a:p>
            <a:endParaRPr lang="en-US" dirty="0"/>
          </a:p>
        </p:txBody>
      </p:sp>
    </p:spTree>
    <p:extLst>
      <p:ext uri="{BB962C8B-B14F-4D97-AF65-F5344CB8AC3E}">
        <p14:creationId xmlns:p14="http://schemas.microsoft.com/office/powerpoint/2010/main" val="1242763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18012" y="4876800"/>
            <a:ext cx="3910612" cy="1200329"/>
          </a:xfrm>
          <a:prstGeom prst="rect">
            <a:avLst/>
          </a:prstGeom>
          <a:noFill/>
        </p:spPr>
        <p:txBody>
          <a:bodyPr wrap="square" rtlCol="0">
            <a:spAutoFit/>
          </a:bodyPr>
          <a:lstStyle/>
          <a:p>
            <a:pPr algn="ctr" defTabSz="910941" eaLnBrk="1" fontAlgn="auto" hangingPunct="1">
              <a:spcBef>
                <a:spcPts val="0"/>
              </a:spcBef>
              <a:spcAft>
                <a:spcPts val="0"/>
              </a:spcAft>
            </a:pPr>
            <a:r>
              <a:rPr lang="en-US" b="1" dirty="0">
                <a:solidFill>
                  <a:prstClr val="black"/>
                </a:solidFill>
                <a:ea typeface="+mn-ea"/>
                <a:cs typeface="Arial" pitchFamily="34" charset="0"/>
              </a:rPr>
              <a:t>Beth Lown, MD</a:t>
            </a:r>
          </a:p>
          <a:p>
            <a:pPr algn="ctr" defTabSz="910941" eaLnBrk="1" fontAlgn="auto" hangingPunct="1">
              <a:spcBef>
                <a:spcPts val="0"/>
              </a:spcBef>
              <a:spcAft>
                <a:spcPts val="0"/>
              </a:spcAft>
            </a:pPr>
            <a:r>
              <a:rPr lang="en-US" dirty="0">
                <a:solidFill>
                  <a:prstClr val="black"/>
                </a:solidFill>
                <a:ea typeface="+mn-ea"/>
                <a:cs typeface="Arial" pitchFamily="34" charset="0"/>
              </a:rPr>
              <a:t>Medical Director</a:t>
            </a:r>
          </a:p>
          <a:p>
            <a:pPr algn="ctr" defTabSz="910941" eaLnBrk="1" fontAlgn="auto" hangingPunct="1">
              <a:spcBef>
                <a:spcPts val="0"/>
              </a:spcBef>
              <a:spcAft>
                <a:spcPts val="0"/>
              </a:spcAft>
            </a:pPr>
            <a:r>
              <a:rPr lang="en-US" dirty="0">
                <a:solidFill>
                  <a:prstClr val="black"/>
                </a:solidFill>
                <a:ea typeface="+mn-ea"/>
                <a:cs typeface="Arial" pitchFamily="34" charset="0"/>
              </a:rPr>
              <a:t>The Schwartz Center for Compassionate Healthcare</a:t>
            </a:r>
          </a:p>
        </p:txBody>
      </p:sp>
      <p:sp>
        <p:nvSpPr>
          <p:cNvPr id="9" name="Title 1"/>
          <p:cNvSpPr txBox="1">
            <a:spLocks/>
          </p:cNvSpPr>
          <p:nvPr/>
        </p:nvSpPr>
        <p:spPr>
          <a:xfrm>
            <a:off x="4755593" y="495347"/>
            <a:ext cx="2650360" cy="506744"/>
          </a:xfrm>
          <a:prstGeom prst="rect">
            <a:avLst/>
          </a:prstGeom>
        </p:spPr>
        <p:txBody>
          <a:bodyPr vert="horz" lIns="91440" tIns="45720" rIns="91440" bIns="45720" rtlCol="0" anchor="ctr">
            <a:normAutofit fontScale="97500" lnSpcReduction="10000"/>
          </a:bodyPr>
          <a:lstStyle/>
          <a:p>
            <a:pPr algn="ctr" eaLnBrk="1" fontAlgn="auto" hangingPunct="1">
              <a:lnSpc>
                <a:spcPct val="90000"/>
              </a:lnSpc>
              <a:spcAft>
                <a:spcPts val="0"/>
              </a:spcAft>
              <a:defRPr/>
            </a:pPr>
            <a:r>
              <a:rPr lang="en-US" sz="3200" b="1" dirty="0">
                <a:solidFill>
                  <a:srgbClr val="3D85C6"/>
                </a:solidFill>
                <a:ea typeface="+mn-ea"/>
                <a:cs typeface="Arial" panose="020B0604020202020204" pitchFamily="34" charset="0"/>
              </a:rPr>
              <a:t>Host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7889" y="1219200"/>
            <a:ext cx="2341528" cy="3449091"/>
          </a:xfrm>
          <a:prstGeom prst="rect">
            <a:avLst/>
          </a:prstGeom>
        </p:spPr>
      </p:pic>
    </p:spTree>
    <p:extLst>
      <p:ext uri="{BB962C8B-B14F-4D97-AF65-F5344CB8AC3E}">
        <p14:creationId xmlns:p14="http://schemas.microsoft.com/office/powerpoint/2010/main" val="3749142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Today’s </a:t>
            </a:r>
            <a:r>
              <a:rPr lang="en-US" dirty="0" smtClean="0"/>
              <a:t>Speaker</a:t>
            </a:r>
            <a:endParaRPr lang="en-US" dirty="0"/>
          </a:p>
        </p:txBody>
      </p:sp>
      <p:sp>
        <p:nvSpPr>
          <p:cNvPr id="9" name="Rectangle 8"/>
          <p:cNvSpPr/>
          <p:nvPr/>
        </p:nvSpPr>
        <p:spPr>
          <a:xfrm>
            <a:off x="2665412" y="4444427"/>
            <a:ext cx="7714862" cy="923330"/>
          </a:xfrm>
          <a:prstGeom prst="rect">
            <a:avLst/>
          </a:prstGeom>
        </p:spPr>
        <p:txBody>
          <a:bodyPr wrap="square">
            <a:spAutoFit/>
          </a:bodyPr>
          <a:lstStyle/>
          <a:p>
            <a:pPr algn="ctr" defTabSz="910941" eaLnBrk="1" fontAlgn="auto" hangingPunct="1">
              <a:spcBef>
                <a:spcPts val="0"/>
              </a:spcBef>
              <a:spcAft>
                <a:spcPts val="0"/>
              </a:spcAft>
            </a:pPr>
            <a:r>
              <a:rPr lang="en-US" b="1" dirty="0">
                <a:solidFill>
                  <a:prstClr val="black"/>
                </a:solidFill>
                <a:ea typeface="+mn-ea"/>
                <a:cs typeface="Arial" pitchFamily="34" charset="0"/>
              </a:rPr>
              <a:t>Rana Awdish, MD</a:t>
            </a:r>
          </a:p>
          <a:p>
            <a:pPr algn="ctr" defTabSz="910941" eaLnBrk="1" fontAlgn="auto" hangingPunct="1">
              <a:spcBef>
                <a:spcPts val="0"/>
              </a:spcBef>
              <a:spcAft>
                <a:spcPts val="0"/>
              </a:spcAft>
            </a:pPr>
            <a:r>
              <a:rPr lang="en-US" dirty="0">
                <a:solidFill>
                  <a:prstClr val="black"/>
                </a:solidFill>
                <a:ea typeface="+mn-ea"/>
                <a:cs typeface="Arial" pitchFamily="34" charset="0"/>
              </a:rPr>
              <a:t>Medical Director, Care Experience Henry Ford Health System</a:t>
            </a:r>
          </a:p>
          <a:p>
            <a:pPr algn="ctr" defTabSz="910941" eaLnBrk="1" fontAlgn="auto" hangingPunct="1">
              <a:spcBef>
                <a:spcPts val="0"/>
              </a:spcBef>
              <a:spcAft>
                <a:spcPts val="0"/>
              </a:spcAft>
            </a:pPr>
            <a:r>
              <a:rPr lang="en-US" dirty="0">
                <a:solidFill>
                  <a:prstClr val="black"/>
                </a:solidFill>
                <a:ea typeface="+mn-ea"/>
                <a:cs typeface="Arial" pitchFamily="34" charset="0"/>
              </a:rPr>
              <a:t>Director Pulmonary Hypertension Program, Henry Ford Hospital</a:t>
            </a:r>
          </a:p>
        </p:txBody>
      </p:sp>
      <p:sp>
        <p:nvSpPr>
          <p:cNvPr id="8" name="Rectangle 7"/>
          <p:cNvSpPr/>
          <p:nvPr/>
        </p:nvSpPr>
        <p:spPr>
          <a:xfrm>
            <a:off x="4494212" y="1752600"/>
            <a:ext cx="3595294" cy="369332"/>
          </a:xfrm>
          <a:prstGeom prst="rect">
            <a:avLst/>
          </a:prstGeom>
        </p:spPr>
        <p:txBody>
          <a:bodyPr wrap="square">
            <a:spAutoFit/>
          </a:bodyPr>
          <a:lstStyle/>
          <a:p>
            <a:pPr algn="ctr" eaLnBrk="1" fontAlgn="auto" hangingPunct="1">
              <a:spcBef>
                <a:spcPts val="0"/>
              </a:spcBef>
              <a:spcAft>
                <a:spcPts val="0"/>
              </a:spcAft>
            </a:pPr>
            <a:r>
              <a:rPr lang="en-US" dirty="0" smtClean="0">
                <a:solidFill>
                  <a:prstClr val="black"/>
                </a:solidFill>
                <a:latin typeface="Calibri"/>
                <a:ea typeface="+mn-ea"/>
              </a:rPr>
              <a:t>Speaker Photo</a:t>
            </a:r>
            <a:endParaRPr lang="en-US" sz="1200" dirty="0">
              <a:solidFill>
                <a:prstClr val="black"/>
              </a:solidFill>
              <a:latin typeface="Calibri"/>
              <a:ea typeface="+mn-ea"/>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8612" y="1295400"/>
            <a:ext cx="2020077" cy="2828108"/>
          </a:xfrm>
          <a:prstGeom prst="rect">
            <a:avLst/>
          </a:prstGeom>
        </p:spPr>
      </p:pic>
    </p:spTree>
    <p:extLst>
      <p:ext uri="{BB962C8B-B14F-4D97-AF65-F5344CB8AC3E}">
        <p14:creationId xmlns:p14="http://schemas.microsoft.com/office/powerpoint/2010/main" val="2822427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8567" t="9456" r="10469" b="-1707"/>
          <a:stretch/>
        </p:blipFill>
        <p:spPr>
          <a:xfrm>
            <a:off x="608012" y="304800"/>
            <a:ext cx="10434791" cy="5490641"/>
          </a:xfrm>
          <a:prstGeom prst="rect">
            <a:avLst/>
          </a:prstGeom>
        </p:spPr>
      </p:pic>
    </p:spTree>
    <p:extLst>
      <p:ext uri="{BB962C8B-B14F-4D97-AF65-F5344CB8AC3E}">
        <p14:creationId xmlns:p14="http://schemas.microsoft.com/office/powerpoint/2010/main" val="172071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4-10-03 16.11.20.png"/>
          <p:cNvPicPr>
            <a:picLocks noChangeAspect="1"/>
          </p:cNvPicPr>
          <p:nvPr/>
        </p:nvPicPr>
        <p:blipFill>
          <a:blip r:embed="rId3"/>
          <a:stretch>
            <a:fillRect/>
          </a:stretch>
        </p:blipFill>
        <p:spPr>
          <a:xfrm>
            <a:off x="1446212" y="838200"/>
            <a:ext cx="8854526" cy="4953000"/>
          </a:xfrm>
          <a:prstGeom prst="rect">
            <a:avLst/>
          </a:prstGeom>
        </p:spPr>
      </p:pic>
    </p:spTree>
    <p:extLst>
      <p:ext uri="{BB962C8B-B14F-4D97-AF65-F5344CB8AC3E}">
        <p14:creationId xmlns:p14="http://schemas.microsoft.com/office/powerpoint/2010/main" val="319092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3834023" y="43296"/>
            <a:ext cx="3860590" cy="6759731"/>
          </a:xfrm>
          <a:prstGeom prst="rect">
            <a:avLst/>
          </a:prstGeom>
        </p:spPr>
      </p:pic>
    </p:spTree>
    <p:extLst>
      <p:ext uri="{BB962C8B-B14F-4D97-AF65-F5344CB8AC3E}">
        <p14:creationId xmlns:p14="http://schemas.microsoft.com/office/powerpoint/2010/main" val="262501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012" y="609600"/>
            <a:ext cx="8919497" cy="501721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softEdge rad="3175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138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1730</Words>
  <Application>Microsoft Office PowerPoint</Application>
  <PresentationFormat>Custom</PresentationFormat>
  <Paragraphs>105</Paragraphs>
  <Slides>27</Slides>
  <Notes>12</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1_Office Theme</vt:lpstr>
      <vt:lpstr>4_Office Theme</vt:lpstr>
      <vt:lpstr>3_Office Theme</vt:lpstr>
      <vt:lpstr>Creating a Culture of Caring</vt:lpstr>
      <vt:lpstr>PowerPoint Presentation</vt:lpstr>
      <vt:lpstr>Audience Reminders</vt:lpstr>
      <vt:lpstr>PowerPoint Presentation</vt:lpstr>
      <vt:lpstr>Today’s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Polling Question 1</vt:lpstr>
      <vt:lpstr>CLEAR Conversations</vt:lpstr>
      <vt:lpstr>What is Empathy?</vt:lpstr>
      <vt:lpstr>Onboarding </vt:lpstr>
      <vt:lpstr>Yoga at work</vt:lpstr>
      <vt:lpstr>PowerPoint Presentation</vt:lpstr>
      <vt:lpstr>PowerPoint Presentation</vt:lpstr>
      <vt:lpstr>Polling Question 2</vt:lpstr>
      <vt:lpstr>Questions &amp; Answers</vt:lpstr>
      <vt:lpstr>Thank you for participating in  today’s session.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Culture of Compassion Using Appreciative Inquiry</dc:title>
  <dc:creator>Microsoft Office User</dc:creator>
  <cp:lastModifiedBy>Kim Kania Vaillancourt</cp:lastModifiedBy>
  <cp:revision>31</cp:revision>
  <cp:lastPrinted>2017-12-19T20:22:25Z</cp:lastPrinted>
  <dcterms:created xsi:type="dcterms:W3CDTF">2017-10-25T01:34:27Z</dcterms:created>
  <dcterms:modified xsi:type="dcterms:W3CDTF">2018-01-12T21:37:26Z</dcterms:modified>
</cp:coreProperties>
</file>