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4" r:id="rId3"/>
    <p:sldMasterId id="2147483726" r:id="rId4"/>
    <p:sldMasterId id="2147483743" r:id="rId5"/>
  </p:sldMasterIdLst>
  <p:notesMasterIdLst>
    <p:notesMasterId r:id="rId29"/>
  </p:notesMasterIdLst>
  <p:handoutMasterIdLst>
    <p:handoutMasterId r:id="rId30"/>
  </p:handoutMasterIdLst>
  <p:sldIdLst>
    <p:sldId id="256" r:id="rId6"/>
    <p:sldId id="280" r:id="rId7"/>
    <p:sldId id="261" r:id="rId8"/>
    <p:sldId id="260" r:id="rId9"/>
    <p:sldId id="257" r:id="rId10"/>
    <p:sldId id="265" r:id="rId11"/>
    <p:sldId id="262" r:id="rId12"/>
    <p:sldId id="267" r:id="rId13"/>
    <p:sldId id="268" r:id="rId14"/>
    <p:sldId id="270" r:id="rId15"/>
    <p:sldId id="275" r:id="rId16"/>
    <p:sldId id="279" r:id="rId17"/>
    <p:sldId id="271" r:id="rId18"/>
    <p:sldId id="272" r:id="rId19"/>
    <p:sldId id="274" r:id="rId20"/>
    <p:sldId id="284" r:id="rId21"/>
    <p:sldId id="285" r:id="rId22"/>
    <p:sldId id="286" r:id="rId23"/>
    <p:sldId id="287" r:id="rId24"/>
    <p:sldId id="288" r:id="rId25"/>
    <p:sldId id="277" r:id="rId26"/>
    <p:sldId id="281" r:id="rId27"/>
    <p:sldId id="283" r:id="rId2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51511"/>
  </p:normalViewPr>
  <p:slideViewPr>
    <p:cSldViewPr snapToGrid="0" showGuides="1">
      <p:cViewPr varScale="1">
        <p:scale>
          <a:sx n="82" d="100"/>
          <a:sy n="82" d="100"/>
        </p:scale>
        <p:origin x="2864" y="168"/>
      </p:cViewPr>
      <p:guideLst>
        <p:guide orient="horz" pos="2160"/>
        <p:guide pos="2880"/>
        <p:guide orient="horz" pos="162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70" d="100"/>
          <a:sy n="70" d="100"/>
        </p:scale>
        <p:origin x="4170" y="9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2" tIns="46586" rIns="93172" bIns="46586" rtlCol="0"/>
          <a:lstStyle>
            <a:lvl1pPr algn="r">
              <a:defRPr sz="1200"/>
            </a:lvl1pPr>
          </a:lstStyle>
          <a:p>
            <a:fld id="{CA0C10E7-4C4D-4CD8-BF9E-01A022AE9CC8}" type="datetimeFigureOut">
              <a:rPr lang="en-US" smtClean="0"/>
              <a:pPr/>
              <a:t>6/1/18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1724EFD3-B31B-472C-B9AF-D63D09C76B4B}" type="slidenum">
              <a:rPr lang="en-US" smtClean="0"/>
              <a:pPr/>
              <a:t>‹#›</a:t>
            </a:fld>
            <a:endParaRPr lang="en-US"/>
          </a:p>
        </p:txBody>
      </p:sp>
    </p:spTree>
    <p:extLst>
      <p:ext uri="{BB962C8B-B14F-4D97-AF65-F5344CB8AC3E}">
        <p14:creationId xmlns:p14="http://schemas.microsoft.com/office/powerpoint/2010/main" val="11960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idx="1"/>
          </p:nvPr>
        </p:nvSpPr>
        <p:spPr>
          <a:xfrm>
            <a:off x="3970436" y="0"/>
            <a:ext cx="3038372" cy="465774"/>
          </a:xfrm>
          <a:prstGeom prst="rect">
            <a:avLst/>
          </a:prstGeom>
        </p:spPr>
        <p:txBody>
          <a:bodyPr vert="horz" lIns="91650" tIns="45825" rIns="91650" bIns="45825" rtlCol="0"/>
          <a:lstStyle>
            <a:lvl1pPr algn="r">
              <a:defRPr sz="1200"/>
            </a:lvl1pPr>
          </a:lstStyle>
          <a:p>
            <a:fld id="{D82B5820-4836-4CB1-A133-59F54FAF92F7}" type="datetimeFigureOut">
              <a:rPr lang="en-US" smtClean="0"/>
              <a:t>6/1/18</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650" tIns="45825" rIns="91650" bIns="45825" rtlCol="0" anchor="ctr"/>
          <a:lstStyle/>
          <a:p>
            <a:endParaRPr lang="en-US"/>
          </a:p>
        </p:txBody>
      </p:sp>
      <p:sp>
        <p:nvSpPr>
          <p:cNvPr id="5" name="Notes Placeholder 4"/>
          <p:cNvSpPr>
            <a:spLocks noGrp="1"/>
          </p:cNvSpPr>
          <p:nvPr>
            <p:ph type="body" sz="quarter" idx="3"/>
          </p:nvPr>
        </p:nvSpPr>
        <p:spPr>
          <a:xfrm>
            <a:off x="701040" y="4473337"/>
            <a:ext cx="5608320" cy="3661014"/>
          </a:xfrm>
          <a:prstGeom prst="rect">
            <a:avLst/>
          </a:prstGeom>
        </p:spPr>
        <p:txBody>
          <a:bodyPr vert="horz" lIns="91650" tIns="45825" rIns="91650" bIns="458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27"/>
            <a:ext cx="3038372" cy="465773"/>
          </a:xfrm>
          <a:prstGeom prst="rect">
            <a:avLst/>
          </a:prstGeom>
        </p:spPr>
        <p:txBody>
          <a:bodyPr vert="horz" lIns="91650" tIns="45825" rIns="91650" bIns="45825" rtlCol="0" anchor="b"/>
          <a:lstStyle>
            <a:lvl1pPr algn="l">
              <a:defRPr sz="1200"/>
            </a:lvl1pPr>
          </a:lstStyle>
          <a:p>
            <a:endParaRPr lang="en-US"/>
          </a:p>
        </p:txBody>
      </p:sp>
      <p:sp>
        <p:nvSpPr>
          <p:cNvPr id="7" name="Slide Number Placeholder 6"/>
          <p:cNvSpPr>
            <a:spLocks noGrp="1"/>
          </p:cNvSpPr>
          <p:nvPr>
            <p:ph type="sldNum" sz="quarter" idx="5"/>
          </p:nvPr>
        </p:nvSpPr>
        <p:spPr>
          <a:xfrm>
            <a:off x="3970436" y="8830627"/>
            <a:ext cx="3038372" cy="465773"/>
          </a:xfrm>
          <a:prstGeom prst="rect">
            <a:avLst/>
          </a:prstGeom>
        </p:spPr>
        <p:txBody>
          <a:bodyPr vert="horz" lIns="91650" tIns="45825" rIns="91650" bIns="45825" rtlCol="0" anchor="b"/>
          <a:lstStyle>
            <a:lvl1pPr algn="r">
              <a:defRPr sz="1200"/>
            </a:lvl1pPr>
          </a:lstStyle>
          <a:p>
            <a:fld id="{2631F247-3FDB-40FF-B9FE-E46CE4ECB1EE}" type="slidenum">
              <a:rPr lang="en-US" smtClean="0"/>
              <a:t>‹#›</a:t>
            </a:fld>
            <a:endParaRPr lang="en-US"/>
          </a:p>
        </p:txBody>
      </p:sp>
    </p:spTree>
    <p:extLst>
      <p:ext uri="{BB962C8B-B14F-4D97-AF65-F5344CB8AC3E}">
        <p14:creationId xmlns:p14="http://schemas.microsoft.com/office/powerpoint/2010/main" val="379742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introduces</a:t>
            </a:r>
          </a:p>
        </p:txBody>
      </p:sp>
      <p:sp>
        <p:nvSpPr>
          <p:cNvPr id="4" name="Slide Number Placeholder 3"/>
          <p:cNvSpPr>
            <a:spLocks noGrp="1"/>
          </p:cNvSpPr>
          <p:nvPr>
            <p:ph type="sldNum" sz="quarter" idx="10"/>
          </p:nvPr>
        </p:nvSpPr>
        <p:spPr/>
        <p:txBody>
          <a:bodyPr/>
          <a:lstStyle/>
          <a:p>
            <a:fld id="{2631F247-3FDB-40FF-B9FE-E46CE4ECB1EE}" type="slidenum">
              <a:rPr lang="en-US" smtClean="0"/>
              <a:t>1</a:t>
            </a:fld>
            <a:endParaRPr lang="en-US"/>
          </a:p>
        </p:txBody>
      </p:sp>
    </p:spTree>
    <p:extLst>
      <p:ext uri="{BB962C8B-B14F-4D97-AF65-F5344CB8AC3E}">
        <p14:creationId xmlns:p14="http://schemas.microsoft.com/office/powerpoint/2010/main" val="357757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switch from discussing how to raise money and from whom, to the end of the process and thanking donors who do step up. </a:t>
            </a:r>
          </a:p>
          <a:p>
            <a:pPr marL="171450" indent="-171450">
              <a:buFont typeface="Arial" panose="020B0604020202020204" pitchFamily="34" charset="0"/>
              <a:buChar char="•"/>
            </a:pPr>
            <a:r>
              <a:rPr lang="en-US" dirty="0"/>
              <a:t>The Rounds session offer an opportunity to thank the donors</a:t>
            </a:r>
          </a:p>
          <a:p>
            <a:pPr marL="171450" indent="-171450">
              <a:buFont typeface="Arial" panose="020B0604020202020204" pitchFamily="34" charset="0"/>
              <a:buChar char="•"/>
            </a:pPr>
            <a:r>
              <a:rPr lang="en-US" dirty="0"/>
              <a:t>Our national brand is highly regarded</a:t>
            </a:r>
          </a:p>
          <a:p>
            <a:pPr marL="171450" indent="-171450">
              <a:buFont typeface="Arial" panose="020B0604020202020204" pitchFamily="34" charset="0"/>
              <a:buChar char="•"/>
            </a:pPr>
            <a:r>
              <a:rPr lang="en-US" dirty="0"/>
              <a:t>Donors like knowing they’re affiliated with your local institution, but also a national (international) organization like the SC</a:t>
            </a:r>
          </a:p>
          <a:p>
            <a:pPr marL="171450" indent="-171450">
              <a:buFont typeface="Arial" panose="020B0604020202020204" pitchFamily="34" charset="0"/>
              <a:buChar char="•"/>
            </a:pPr>
            <a:r>
              <a:rPr lang="en-US" dirty="0"/>
              <a:t>Many ways to thank (read list)</a:t>
            </a:r>
          </a:p>
          <a:p>
            <a:pPr marL="628650" lvl="1" indent="-171450">
              <a:buFont typeface="Arial" panose="020B0604020202020204" pitchFamily="34" charset="0"/>
              <a:buChar char="•"/>
            </a:pPr>
            <a:r>
              <a:rPr lang="en-US" dirty="0"/>
              <a:t>Still using SC brand – very important; “The Schwartz Rounds is made possible by a generous donation from…”</a:t>
            </a:r>
          </a:p>
          <a:p>
            <a:pPr marL="628650" lvl="1" indent="-171450">
              <a:buFont typeface="Arial" panose="020B0604020202020204" pitchFamily="34" charset="0"/>
              <a:buChar char="•"/>
            </a:pPr>
            <a:r>
              <a:rPr lang="en-US" dirty="0"/>
              <a:t>Tent card on food table or materials table</a:t>
            </a:r>
          </a:p>
          <a:p>
            <a:pPr marL="628650" lvl="1" indent="-171450">
              <a:buFont typeface="Arial" panose="020B0604020202020204" pitchFamily="34" charset="0"/>
              <a:buChar char="•"/>
            </a:pPr>
            <a:r>
              <a:rPr lang="en-US" dirty="0"/>
              <a:t>Announcement, esp. if that’s something a donor is interested in. Some donors like to remain anonymous, but others love your institution and are </a:t>
            </a:r>
            <a:r>
              <a:rPr lang="en-US" dirty="0" err="1"/>
              <a:t>movitvated</a:t>
            </a:r>
            <a:r>
              <a:rPr lang="en-US" dirty="0"/>
              <a:t> to give by public recognition</a:t>
            </a:r>
          </a:p>
        </p:txBody>
      </p:sp>
      <p:sp>
        <p:nvSpPr>
          <p:cNvPr id="4" name="Slide Number Placeholder 3"/>
          <p:cNvSpPr>
            <a:spLocks noGrp="1"/>
          </p:cNvSpPr>
          <p:nvPr>
            <p:ph type="sldNum" sz="quarter" idx="10"/>
          </p:nvPr>
        </p:nvSpPr>
        <p:spPr/>
        <p:txBody>
          <a:bodyPr/>
          <a:lstStyle/>
          <a:p>
            <a:fld id="{2631F247-3FDB-40FF-B9FE-E46CE4ECB1EE}" type="slidenum">
              <a:rPr lang="en-US" smtClean="0"/>
              <a:t>11</a:t>
            </a:fld>
            <a:endParaRPr lang="en-US"/>
          </a:p>
        </p:txBody>
      </p:sp>
    </p:spTree>
    <p:extLst>
      <p:ext uri="{BB962C8B-B14F-4D97-AF65-F5344CB8AC3E}">
        <p14:creationId xmlns:p14="http://schemas.microsoft.com/office/powerpoint/2010/main" val="181034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 like to share this recent example from one of our newest members, Presbyterian Hospital in Albuquerque, NM. </a:t>
            </a:r>
          </a:p>
          <a:p>
            <a:pPr marL="171450" indent="-171450">
              <a:buFont typeface="Arial" panose="020B0604020202020204" pitchFamily="34" charset="0"/>
              <a:buChar char="•"/>
            </a:pPr>
            <a:r>
              <a:rPr lang="en-US" dirty="0"/>
              <a:t>The medical education coordinator there applied to the hospital’s foundation for funds to cover their initiation and membership fee, and the foundation chose to direct a portion of unrestricted donations to support the implementation of SC membership. </a:t>
            </a:r>
          </a:p>
          <a:p>
            <a:pPr marL="171450" indent="-171450">
              <a:buFont typeface="Arial" panose="020B0604020202020204" pitchFamily="34" charset="0"/>
              <a:buChar char="•"/>
            </a:pPr>
            <a:r>
              <a:rPr lang="en-US" dirty="0"/>
              <a:t>The image you see here is one she created to include in her email signature—both to advertise the SC Rounds, and to thank the Presbyterian Healthcare Foundation for making it possible. It’s a great example of what I just mentioned in terms of thanking donors in the publicity for the sessions.</a:t>
            </a:r>
          </a:p>
          <a:p>
            <a:pPr marL="171450" indent="-171450">
              <a:buFont typeface="Arial" panose="020B0604020202020204" pitchFamily="34" charset="0"/>
              <a:buChar char="•"/>
            </a:pPr>
            <a:r>
              <a:rPr lang="en-US" dirty="0"/>
              <a:t>And, as one more idea for a place to seek funding, if you are a larger organization with an attached foundation, you may want to look into whether that could be a potential source of funds for SC membership. </a:t>
            </a:r>
          </a:p>
        </p:txBody>
      </p:sp>
      <p:sp>
        <p:nvSpPr>
          <p:cNvPr id="4" name="Slide Number Placeholder 3"/>
          <p:cNvSpPr>
            <a:spLocks noGrp="1"/>
          </p:cNvSpPr>
          <p:nvPr>
            <p:ph type="sldNum" sz="quarter" idx="10"/>
          </p:nvPr>
        </p:nvSpPr>
        <p:spPr/>
        <p:txBody>
          <a:bodyPr/>
          <a:lstStyle/>
          <a:p>
            <a:fld id="{2631F247-3FDB-40FF-B9FE-E46CE4ECB1EE}" type="slidenum">
              <a:rPr lang="en-US" smtClean="0"/>
              <a:t>12</a:t>
            </a:fld>
            <a:endParaRPr lang="en-US"/>
          </a:p>
        </p:txBody>
      </p:sp>
    </p:spTree>
    <p:extLst>
      <p:ext uri="{BB962C8B-B14F-4D97-AF65-F5344CB8AC3E}">
        <p14:creationId xmlns:p14="http://schemas.microsoft.com/office/powerpoint/2010/main" val="63781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move now to working with your f/r partner to determine the </a:t>
            </a:r>
            <a:r>
              <a:rPr lang="en-US" u="sng" dirty="0"/>
              <a:t>true</a:t>
            </a:r>
            <a:r>
              <a:rPr lang="en-US" dirty="0"/>
              <a:t> cost of SC membership. How do you begin to discuss this and what does an ask look like?</a:t>
            </a:r>
          </a:p>
          <a:p>
            <a:pPr marL="171450" indent="-171450">
              <a:buFont typeface="Arial" panose="020B0604020202020204" pitchFamily="34" charset="0"/>
              <a:buChar char="•"/>
            </a:pPr>
            <a:r>
              <a:rPr lang="en-US" dirty="0"/>
              <a:t>There are a number of different ways to approach this, but let me start by sharing with you something that might seem odd, and it’s probably unique to f/r: Sometimes bigger is better</a:t>
            </a:r>
          </a:p>
          <a:p>
            <a:pPr marL="628650" lvl="1" indent="-171450">
              <a:buFont typeface="Arial" panose="020B0604020202020204" pitchFamily="34" charset="0"/>
              <a:buChar char="•"/>
            </a:pPr>
            <a:r>
              <a:rPr lang="en-US" dirty="0"/>
              <a:t>Usually, the bigger the number, the better a fundraiser’s chance of raising those dollars</a:t>
            </a:r>
          </a:p>
          <a:p>
            <a:pPr marL="628650" lvl="1" indent="-171450">
              <a:buFont typeface="Arial" panose="020B0604020202020204" pitchFamily="34" charset="0"/>
              <a:buChar char="•"/>
            </a:pPr>
            <a:r>
              <a:rPr lang="en-US" dirty="0"/>
              <a:t>Might seem confusing, but the reality is that donors are looking to have impact – a $5k or $50k donation may feel more impactful and better to a donor than a $500 donation, and thus they are willing to donate more or even make a “stretch” gift</a:t>
            </a:r>
          </a:p>
          <a:p>
            <a:pPr marL="628650" lvl="1" indent="-171450">
              <a:buFont typeface="Arial" panose="020B0604020202020204" pitchFamily="34" charset="0"/>
              <a:buChar char="•"/>
            </a:pPr>
            <a:r>
              <a:rPr lang="en-US" dirty="0"/>
              <a:t>Psychology around us fundraisers helping donors express their passion, their caring for this particular subject, and do it in a philanthropic, financial way</a:t>
            </a:r>
          </a:p>
          <a:p>
            <a:pPr marL="171450" indent="-171450">
              <a:buFont typeface="Arial" panose="020B0604020202020204" pitchFamily="34" charset="0"/>
              <a:buChar char="•"/>
            </a:pPr>
            <a:r>
              <a:rPr lang="en-US" dirty="0"/>
              <a:t>So, put together a broad brush budget that includes all relevant costs – your fundraisers will thank you</a:t>
            </a:r>
          </a:p>
          <a:p>
            <a:pPr marL="628650" lvl="1" indent="-171450">
              <a:buFont typeface="Arial" panose="020B0604020202020204" pitchFamily="34" charset="0"/>
              <a:buChar char="•"/>
            </a:pPr>
            <a:r>
              <a:rPr lang="en-US" dirty="0"/>
              <a:t>(Talk through direct costs)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13</a:t>
            </a:fld>
            <a:endParaRPr lang="en-US"/>
          </a:p>
        </p:txBody>
      </p:sp>
    </p:spTree>
    <p:extLst>
      <p:ext uri="{BB962C8B-B14F-4D97-AF65-F5344CB8AC3E}">
        <p14:creationId xmlns:p14="http://schemas.microsoft.com/office/powerpoint/2010/main" val="262206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give some examples from other sites. </a:t>
            </a:r>
          </a:p>
          <a:p>
            <a:pPr marL="171450" indent="-171450">
              <a:buFont typeface="Arial" panose="020B0604020202020204" pitchFamily="34" charset="0"/>
              <a:buChar char="•"/>
            </a:pPr>
            <a:r>
              <a:rPr lang="en-US" dirty="0"/>
              <a:t>I have seen annual sponsorships range from $5k-$15k – some of that depends on the size of the community that attends your Rounds program; some depends on whether you’re a new member seeking funding for the first year initiation fee, or an existing member seeking support for the annual SC membership fee. Your f/r colleague will help you with this.</a:t>
            </a:r>
          </a:p>
          <a:p>
            <a:pPr marL="171450" indent="-171450">
              <a:buFont typeface="Arial" panose="020B0604020202020204" pitchFamily="34" charset="0"/>
              <a:buChar char="•"/>
            </a:pPr>
            <a:r>
              <a:rPr lang="en-US" dirty="0"/>
              <a:t>Yale-New Haven example – a unique example. Our founder, Kenneth Schwartz, attended Yale, and one of the founders of the SC back in 1995 was at Yale and was Ken’s oncologist. </a:t>
            </a:r>
          </a:p>
          <a:p>
            <a:pPr marL="628650" lvl="1" indent="-171450">
              <a:buFont typeface="Arial" panose="020B0604020202020204" pitchFamily="34" charset="0"/>
              <a:buChar char="•"/>
            </a:pPr>
            <a:r>
              <a:rPr lang="en-US" dirty="0"/>
              <a:t>Unusual circumstance, yes, but no matter where you are located, there is something about the SC’s mission and work that will resonate with someone. </a:t>
            </a:r>
          </a:p>
          <a:p>
            <a:pPr marL="628650" lvl="1" indent="-171450">
              <a:buFont typeface="Arial" panose="020B0604020202020204" pitchFamily="34" charset="0"/>
              <a:buChar char="•"/>
            </a:pPr>
            <a:r>
              <a:rPr lang="en-US" dirty="0"/>
              <a:t>They put together a budget for annual sponsorship and came up with $10k, but this donor had the ability to do a lot more than that. So they requested a 10-year-pledge, to ensure that the Schwartz Rounds/membership was there to stay.</a:t>
            </a:r>
          </a:p>
          <a:p>
            <a:pPr marL="628650" lvl="1" indent="-171450">
              <a:buFont typeface="Arial" panose="020B0604020202020204" pitchFamily="34" charset="0"/>
              <a:buChar char="•"/>
            </a:pPr>
            <a:r>
              <a:rPr lang="en-US" dirty="0"/>
              <a:t>Huge win for the Rounds planning committee who could rely on that money; huge win for fundraiser, who raised $100k; and huge win for the donor, who felt great about what he was doing. </a:t>
            </a:r>
          </a:p>
          <a:p>
            <a:pPr marL="171450" indent="-171450">
              <a:buFont typeface="Arial" panose="020B0604020202020204" pitchFamily="34" charset="0"/>
              <a:buChar char="•"/>
            </a:pPr>
            <a:r>
              <a:rPr lang="en-US" dirty="0"/>
              <a:t>Now I’d like to turn it over to our guest speaker Louisa </a:t>
            </a:r>
            <a:r>
              <a:rPr lang="en-US" dirty="0" err="1"/>
              <a:t>Nedkov</a:t>
            </a:r>
            <a:r>
              <a:rPr lang="en-US" dirty="0"/>
              <a:t>. Louisa is the manager of the </a:t>
            </a:r>
            <a:r>
              <a:rPr lang="en-US" dirty="0" err="1"/>
              <a:t>Kailo</a:t>
            </a:r>
            <a:r>
              <a:rPr lang="en-US" dirty="0"/>
              <a:t> Employee Wellness program at </a:t>
            </a:r>
            <a:r>
              <a:rPr lang="en-US" dirty="0" err="1"/>
              <a:t>Halton</a:t>
            </a:r>
            <a:r>
              <a:rPr lang="en-US" dirty="0"/>
              <a:t> Healthcare in Ontario, Canada, a new SC member. She’s going to tell us a bit about how she went about securing funding for her institution’s Schwartz Center membership. Louisa…</a:t>
            </a:r>
          </a:p>
        </p:txBody>
      </p:sp>
      <p:sp>
        <p:nvSpPr>
          <p:cNvPr id="4" name="Slide Number Placeholder 3"/>
          <p:cNvSpPr>
            <a:spLocks noGrp="1"/>
          </p:cNvSpPr>
          <p:nvPr>
            <p:ph type="sldNum" sz="quarter" idx="10"/>
          </p:nvPr>
        </p:nvSpPr>
        <p:spPr/>
        <p:txBody>
          <a:bodyPr/>
          <a:lstStyle/>
          <a:p>
            <a:fld id="{2631F247-3FDB-40FF-B9FE-E46CE4ECB1EE}" type="slidenum">
              <a:rPr lang="en-US" smtClean="0"/>
              <a:t>14</a:t>
            </a:fld>
            <a:endParaRPr lang="en-US"/>
          </a:p>
        </p:txBody>
      </p:sp>
    </p:spTree>
    <p:extLst>
      <p:ext uri="{BB962C8B-B14F-4D97-AF65-F5344CB8AC3E}">
        <p14:creationId xmlns:p14="http://schemas.microsoft.com/office/powerpoint/2010/main" val="370813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15</a:t>
            </a:fld>
            <a:endParaRPr lang="en-US"/>
          </a:p>
        </p:txBody>
      </p:sp>
    </p:spTree>
    <p:extLst>
      <p:ext uri="{BB962C8B-B14F-4D97-AF65-F5344CB8AC3E}">
        <p14:creationId xmlns:p14="http://schemas.microsoft.com/office/powerpoint/2010/main" val="394609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overview of my role at the hospital/in the system</a:t>
            </a:r>
          </a:p>
          <a:p>
            <a:endParaRPr lang="en-US" dirty="0"/>
          </a:p>
          <a:p>
            <a:r>
              <a:rPr lang="en-US" dirty="0"/>
              <a:t>I am the manager of the </a:t>
            </a:r>
            <a:r>
              <a:rPr lang="en-US" dirty="0" err="1"/>
              <a:t>Kailo</a:t>
            </a:r>
            <a:r>
              <a:rPr lang="en-US" dirty="0"/>
              <a:t> Employee Wellness Program.  Unique name for a unique program within a healthcare setting.  </a:t>
            </a:r>
            <a:r>
              <a:rPr lang="en-US" dirty="0" err="1"/>
              <a:t>Kailo</a:t>
            </a:r>
            <a:r>
              <a:rPr lang="en-US" dirty="0"/>
              <a:t> is an Indo-European</a:t>
            </a:r>
            <a:r>
              <a:rPr lang="en-US" baseline="0" dirty="0"/>
              <a:t> word that means to be uninjured or whole.</a:t>
            </a:r>
          </a:p>
          <a:p>
            <a:r>
              <a:rPr lang="en-US" baseline="0" dirty="0"/>
              <a:t>We provide support to the staff, physicians and volunteers of three community Hospitals (Oakville, Georgetown &amp; Milton) and 5 off-site locations that provide ancillary services such as Diabetes Care, Mental Health Care, Renal Dialysis, etc.</a:t>
            </a:r>
            <a:endParaRPr lang="en-US"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484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Fund was first launched</a:t>
            </a:r>
            <a:r>
              <a:rPr lang="en-US" baseline="0" dirty="0"/>
              <a:t> at the end of 2017</a:t>
            </a:r>
          </a:p>
          <a:p>
            <a:r>
              <a:rPr lang="en-US" baseline="0" dirty="0"/>
              <a:t>Innovation is one of the organizations 3 key strategic priorities</a:t>
            </a:r>
          </a:p>
          <a:p>
            <a:r>
              <a:rPr lang="en-US" baseline="0" dirty="0"/>
              <a:t>Fund provided two categories of grants – small at $2,500 or less; larger with a value of up to $10,000 maximum</a:t>
            </a:r>
          </a:p>
          <a:p>
            <a:endParaRPr lang="en-US" baseline="0" dirty="0"/>
          </a:p>
          <a:p>
            <a:r>
              <a:rPr lang="en-US" baseline="0" dirty="0"/>
              <a:t>The grants are intended to support vision of providing exemplary patient experiences always</a:t>
            </a:r>
          </a:p>
          <a:p>
            <a:endParaRPr lang="en-US" baseline="0" dirty="0"/>
          </a:p>
          <a:p>
            <a:r>
              <a:rPr lang="en-US" baseline="0" dirty="0"/>
              <a:t>Proposal had to align with at least ONE  of the five innovative imperatives</a:t>
            </a:r>
          </a:p>
          <a:p>
            <a:endParaRPr lang="en-US" baseline="0" dirty="0"/>
          </a:p>
          <a:p>
            <a:r>
              <a:rPr lang="en-US" baseline="0" dirty="0"/>
              <a:t>I was actually working on a proposal to introduce Aromatherapy into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21034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Chin approached us about assisting with their newly formed Wellness Committee for Hospitalists</a:t>
            </a:r>
          </a:p>
          <a:p>
            <a:r>
              <a:rPr lang="en-US" dirty="0"/>
              <a:t>40 doctors that operate</a:t>
            </a:r>
            <a:r>
              <a:rPr lang="en-US" baseline="0" dirty="0"/>
              <a:t> </a:t>
            </a:r>
            <a:r>
              <a:rPr lang="en-US" dirty="0"/>
              <a:t>out of Oakville Hospital</a:t>
            </a:r>
          </a:p>
          <a:p>
            <a:r>
              <a:rPr lang="en-US" dirty="0"/>
              <a:t>Dr</a:t>
            </a:r>
            <a:r>
              <a:rPr lang="en-US" baseline="0" dirty="0"/>
              <a:t> Chin casually mentioned Schwartz rounds and if I had every heard of the concept – sent me a link shortly following our meeting</a:t>
            </a:r>
          </a:p>
          <a:p>
            <a:r>
              <a:rPr lang="en-US" baseline="0" dirty="0"/>
              <a:t>Reviewed the website &amp; knew it would help address an important issue in our hospitals</a:t>
            </a:r>
          </a:p>
          <a:p>
            <a:endParaRPr lang="en-US"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06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dirty="0"/>
              <a:t>What about</a:t>
            </a:r>
            <a:r>
              <a:rPr lang="en-US" baseline="0" dirty="0"/>
              <a:t> your request resonated with </a:t>
            </a:r>
            <a:r>
              <a:rPr lang="en-US" baseline="0" dirty="0" err="1"/>
              <a:t>Halton</a:t>
            </a:r>
            <a:r>
              <a:rPr lang="en-US" baseline="0" dirty="0"/>
              <a:t> leadership?</a:t>
            </a:r>
            <a:endParaRPr lang="en-US" dirty="0"/>
          </a:p>
          <a:p>
            <a:endParaRPr lang="en-US" dirty="0"/>
          </a:p>
          <a:p>
            <a:endParaRPr lang="en-US" dirty="0"/>
          </a:p>
          <a:p>
            <a:r>
              <a:rPr lang="en-US" dirty="0"/>
              <a:t>We were interested in Schwartz Rounds as it addresses a challenge within</a:t>
            </a:r>
            <a:r>
              <a:rPr lang="en-US" baseline="0" dirty="0"/>
              <a:t> healthcare: clinician burnout &amp; compassion fatigue</a:t>
            </a:r>
          </a:p>
          <a:p>
            <a:r>
              <a:rPr lang="en-US" baseline="0" dirty="0"/>
              <a:t>According to recent research conducted on four Ontario Hospitals, 1 in 3 healthcare workers are affected by burnout and/or compassion fatigue</a:t>
            </a:r>
          </a:p>
          <a:p>
            <a:r>
              <a:rPr lang="en-US" baseline="0" dirty="0"/>
              <a:t>Clinician burnout is an international epidemic (based upon all my research)</a:t>
            </a:r>
          </a:p>
          <a:p>
            <a:r>
              <a:rPr lang="en-US" baseline="0" dirty="0"/>
              <a:t>Schwartz rounds provides a safe forum for staff to discuss and process the difficult issues they face in caring for patients and families</a:t>
            </a:r>
          </a:p>
          <a:p>
            <a:r>
              <a:rPr lang="en-US" baseline="0" dirty="0"/>
              <a:t>This has been proven to reduce caregiver stress and isolation, improve communication and teamwork, and help caregivers better meet their needs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35261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core value of </a:t>
            </a:r>
            <a:r>
              <a:rPr lang="en-US" dirty="0" err="1"/>
              <a:t>Halton</a:t>
            </a:r>
            <a:r>
              <a:rPr lang="en-US" dirty="0"/>
              <a:t> Healthcare is compassion</a:t>
            </a:r>
          </a:p>
          <a:p>
            <a:r>
              <a:rPr lang="en-US" dirty="0"/>
              <a:t>Caregiver experience drives patient experience</a:t>
            </a:r>
          </a:p>
          <a:p>
            <a:r>
              <a:rPr lang="en-US" dirty="0"/>
              <a:t>Building engaged and resilient healthcare staff will enable our organization to provide the most compassionate, patient-centered care possible</a:t>
            </a:r>
          </a:p>
          <a:p>
            <a:endParaRPr lang="en-US" dirty="0"/>
          </a:p>
          <a:p>
            <a:r>
              <a:rPr lang="en-US" b="1" dirty="0"/>
              <a:t>Turn</a:t>
            </a:r>
            <a:r>
              <a:rPr lang="en-US" b="1" baseline="0" dirty="0"/>
              <a:t> over to </a:t>
            </a:r>
            <a:r>
              <a:rPr lang="en-US" b="1" baseline="0"/>
              <a:t>Lisa.</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1131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3</a:t>
            </a:fld>
            <a:endParaRPr lang="en-US"/>
          </a:p>
        </p:txBody>
      </p:sp>
    </p:spTree>
    <p:extLst>
      <p:ext uri="{BB962C8B-B14F-4D97-AF65-F5344CB8AC3E}">
        <p14:creationId xmlns:p14="http://schemas.microsoft.com/office/powerpoint/2010/main" val="277013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31F247-3FDB-40FF-B9FE-E46CE4ECB1EE}" type="slidenum">
              <a:rPr lang="en-US" smtClean="0"/>
              <a:t>21</a:t>
            </a:fld>
            <a:endParaRPr lang="en-US"/>
          </a:p>
        </p:txBody>
      </p:sp>
    </p:spTree>
    <p:extLst>
      <p:ext uri="{BB962C8B-B14F-4D97-AF65-F5344CB8AC3E}">
        <p14:creationId xmlns:p14="http://schemas.microsoft.com/office/powerpoint/2010/main" val="4028399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BC53E-241C-4D6D-9002-8A00DB43503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8771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topics</a:t>
            </a:r>
          </a:p>
          <a:p>
            <a:pPr marL="228600" indent="-228600">
              <a:buAutoNum type="arabicParenR"/>
            </a:pPr>
            <a:r>
              <a:rPr lang="en-US" dirty="0"/>
              <a:t>F/r can be scary – let’s look at the opportunity, not the burden</a:t>
            </a:r>
          </a:p>
          <a:p>
            <a:pPr marL="228600" indent="-228600">
              <a:buAutoNum type="arabicParenR"/>
            </a:pPr>
            <a:r>
              <a:rPr lang="en-US" dirty="0"/>
              <a:t>Great way to work together with colleagues you may not normally</a:t>
            </a:r>
          </a:p>
          <a:p>
            <a:pPr marL="228600" indent="-228600">
              <a:buAutoNum type="arabicParenR"/>
            </a:pPr>
            <a:r>
              <a:rPr lang="en-US" dirty="0"/>
              <a:t>How to strategize w/ f/r colleagues on possible donors</a:t>
            </a:r>
          </a:p>
          <a:p>
            <a:pPr marL="228600" indent="-228600">
              <a:buAutoNum type="arabicParenR"/>
            </a:pPr>
            <a:r>
              <a:rPr lang="en-US" dirty="0"/>
              <a:t>Thank donors who have underwritten SC membership for their organization</a:t>
            </a:r>
          </a:p>
          <a:p>
            <a:pPr marL="228600" indent="-228600">
              <a:buAutoNum type="arabicParenR"/>
            </a:pPr>
            <a:r>
              <a:rPr lang="en-US" dirty="0"/>
              <a:t>Discuss how to put together a comprehensive budget to present to donors</a:t>
            </a:r>
          </a:p>
          <a:p>
            <a:pPr marL="228600" indent="-228600">
              <a:buAutoNum type="arabicParenR"/>
            </a:pPr>
            <a:r>
              <a:rPr lang="en-US" dirty="0"/>
              <a:t>We’ll share some case studies on what has worked in other institutions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4</a:t>
            </a:fld>
            <a:endParaRPr lang="en-US"/>
          </a:p>
        </p:txBody>
      </p:sp>
    </p:spTree>
    <p:extLst>
      <p:ext uri="{BB962C8B-B14F-4D97-AF65-F5344CB8AC3E}">
        <p14:creationId xmlns:p14="http://schemas.microsoft.com/office/powerpoint/2010/main" val="331336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the first topic</a:t>
            </a:r>
          </a:p>
          <a:p>
            <a:pPr marL="171450" indent="-171450">
              <a:buFont typeface="Arial" panose="020B0604020202020204" pitchFamily="34" charset="0"/>
              <a:buChar char="•"/>
            </a:pPr>
            <a:r>
              <a:rPr lang="en-US" dirty="0"/>
              <a:t>Imperative to remember that in any institution, teamwork is paramount</a:t>
            </a:r>
          </a:p>
          <a:p>
            <a:pPr marL="171450" indent="-171450">
              <a:buFont typeface="Arial" panose="020B0604020202020204" pitchFamily="34" charset="0"/>
              <a:buChar char="•"/>
            </a:pPr>
            <a:r>
              <a:rPr lang="en-US" dirty="0"/>
              <a:t>You all understand that b/c healthcare is delivered through care teams increasingly these days</a:t>
            </a:r>
          </a:p>
          <a:p>
            <a:pPr marL="171450" indent="-171450">
              <a:buFont typeface="Arial" panose="020B0604020202020204" pitchFamily="34" charset="0"/>
              <a:buChar char="•"/>
            </a:pPr>
            <a:r>
              <a:rPr lang="en-US" dirty="0"/>
              <a:t>SC membership is a tremendous opportunity for your f/r colleagues</a:t>
            </a:r>
          </a:p>
        </p:txBody>
      </p:sp>
      <p:sp>
        <p:nvSpPr>
          <p:cNvPr id="4" name="Slide Number Placeholder 3"/>
          <p:cNvSpPr>
            <a:spLocks noGrp="1"/>
          </p:cNvSpPr>
          <p:nvPr>
            <p:ph type="sldNum" sz="quarter" idx="10"/>
          </p:nvPr>
        </p:nvSpPr>
        <p:spPr/>
        <p:txBody>
          <a:bodyPr/>
          <a:lstStyle/>
          <a:p>
            <a:fld id="{2631F247-3FDB-40FF-B9FE-E46CE4ECB1EE}" type="slidenum">
              <a:rPr lang="en-US" smtClean="0"/>
              <a:t>5</a:t>
            </a:fld>
            <a:endParaRPr lang="en-US"/>
          </a:p>
        </p:txBody>
      </p:sp>
    </p:spTree>
    <p:extLst>
      <p:ext uri="{BB962C8B-B14F-4D97-AF65-F5344CB8AC3E}">
        <p14:creationId xmlns:p14="http://schemas.microsoft.com/office/powerpoint/2010/main" val="177553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Fundraisers are always seeking very specific projects to raise money for</a:t>
            </a:r>
          </a:p>
          <a:p>
            <a:pPr marL="628650" lvl="1" indent="-171450">
              <a:buFont typeface="Arial" panose="020B0604020202020204" pitchFamily="34" charset="0"/>
              <a:buChar char="•"/>
            </a:pPr>
            <a:r>
              <a:rPr lang="en-US" dirty="0"/>
              <a:t>Some donors give unrestricted funds, but more often than not, they are looking for specific needs that they can get their head around and their heart around</a:t>
            </a:r>
          </a:p>
          <a:p>
            <a:pPr marL="628650" lvl="1" indent="-171450">
              <a:buFont typeface="Arial" panose="020B0604020202020204" pitchFamily="34" charset="0"/>
              <a:buChar char="•"/>
            </a:pPr>
            <a:r>
              <a:rPr lang="en-US" dirty="0"/>
              <a:t>SC membership is actually an opportunity to help f/r colleagues raise more money</a:t>
            </a:r>
          </a:p>
          <a:p>
            <a:pPr marL="1085850" lvl="2" indent="-171450">
              <a:buFont typeface="Arial" panose="020B0604020202020204" pitchFamily="34" charset="0"/>
              <a:buChar char="•"/>
            </a:pPr>
            <a:r>
              <a:rPr lang="en-US" dirty="0"/>
              <a:t>It’s a very compelling hook – many donors understand what you understand, that it makes sense for caregivers in an institution to have a shared, sacred space to receive support from one another and to get reenergized from one another</a:t>
            </a:r>
          </a:p>
          <a:p>
            <a:pPr marL="1085850" lvl="2" indent="-171450">
              <a:buFont typeface="Arial" panose="020B0604020202020204" pitchFamily="34" charset="0"/>
              <a:buChar char="•"/>
            </a:pPr>
            <a:r>
              <a:rPr lang="en-US" dirty="0"/>
              <a:t>And, that as a potential patient at your institution, they will be better served by caregivers who receive emotional and psychosocial support from their institutions through programs like SC Rounds and our other programs.</a:t>
            </a:r>
          </a:p>
          <a:p>
            <a:pPr marL="171450" indent="-171450">
              <a:buFont typeface="Arial" panose="020B0604020202020204" pitchFamily="34" charset="0"/>
              <a:buChar char="•"/>
            </a:pPr>
            <a:r>
              <a:rPr lang="en-US" dirty="0"/>
              <a:t>So, let’s talk about how opportunities and ideas can translate into donations – this is my realm, but not necessarily yours.</a:t>
            </a:r>
          </a:p>
        </p:txBody>
      </p:sp>
      <p:sp>
        <p:nvSpPr>
          <p:cNvPr id="4" name="Slide Number Placeholder 3"/>
          <p:cNvSpPr>
            <a:spLocks noGrp="1"/>
          </p:cNvSpPr>
          <p:nvPr>
            <p:ph type="sldNum" sz="quarter" idx="10"/>
          </p:nvPr>
        </p:nvSpPr>
        <p:spPr/>
        <p:txBody>
          <a:bodyPr/>
          <a:lstStyle/>
          <a:p>
            <a:fld id="{2631F247-3FDB-40FF-B9FE-E46CE4ECB1EE}" type="slidenum">
              <a:rPr lang="en-US" smtClean="0"/>
              <a:t>6</a:t>
            </a:fld>
            <a:endParaRPr lang="en-US"/>
          </a:p>
        </p:txBody>
      </p:sp>
    </p:spTree>
    <p:extLst>
      <p:ext uri="{BB962C8B-B14F-4D97-AF65-F5344CB8AC3E}">
        <p14:creationId xmlns:p14="http://schemas.microsoft.com/office/powerpoint/2010/main" val="306438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idea around SC membership can raise more money for your organization</a:t>
            </a:r>
          </a:p>
          <a:p>
            <a:pPr marL="171450" indent="-171450">
              <a:buFont typeface="Arial" panose="020B0604020202020204" pitchFamily="34" charset="0"/>
              <a:buChar char="•"/>
            </a:pPr>
            <a:r>
              <a:rPr lang="en-US" dirty="0"/>
              <a:t>You have an opportunity to offer an invaluable tool to your colleagues that they are going to be excited about, and excited to hear from you</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7</a:t>
            </a:fld>
            <a:endParaRPr lang="en-US"/>
          </a:p>
        </p:txBody>
      </p:sp>
    </p:spTree>
    <p:extLst>
      <p:ext uri="{BB962C8B-B14F-4D97-AF65-F5344CB8AC3E}">
        <p14:creationId xmlns:p14="http://schemas.microsoft.com/office/powerpoint/2010/main" val="380197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638175"/>
            <a:ext cx="5578475" cy="3138488"/>
          </a:xfrm>
        </p:spPr>
      </p:sp>
      <p:sp>
        <p:nvSpPr>
          <p:cNvPr id="3" name="Notes Placeholder 2"/>
          <p:cNvSpPr>
            <a:spLocks noGrp="1"/>
          </p:cNvSpPr>
          <p:nvPr>
            <p:ph type="body" idx="1"/>
          </p:nvPr>
        </p:nvSpPr>
        <p:spPr>
          <a:xfrm>
            <a:off x="701040" y="3995665"/>
            <a:ext cx="5608320" cy="5202926"/>
          </a:xfrm>
        </p:spPr>
        <p:txBody>
          <a:bodyPr/>
          <a:lstStyle/>
          <a:p>
            <a:pPr marL="171450" indent="-171450">
              <a:buFont typeface="Arial" panose="020B0604020202020204" pitchFamily="34" charset="0"/>
              <a:buChar char="•"/>
            </a:pPr>
            <a:r>
              <a:rPr lang="en-US" sz="1100" dirty="0"/>
              <a:t>So this gets us to the next question – how do you go about building a relationship with your fundraisers? Keep in mind that you each have a piece of the puzzle and you can help each other out.</a:t>
            </a:r>
          </a:p>
          <a:p>
            <a:pPr marL="628650" lvl="1" indent="-171450">
              <a:buFont typeface="Arial" panose="020B0604020202020204" pitchFamily="34" charset="0"/>
              <a:buChar char="•"/>
            </a:pPr>
            <a:r>
              <a:rPr lang="en-US" sz="1100" dirty="0"/>
              <a:t>Your piece – a really valuable program</a:t>
            </a:r>
          </a:p>
          <a:p>
            <a:pPr marL="628650" lvl="1" indent="-171450">
              <a:buFont typeface="Arial" panose="020B0604020202020204" pitchFamily="34" charset="0"/>
              <a:buChar char="•"/>
            </a:pPr>
            <a:r>
              <a:rPr lang="en-US" sz="1100" dirty="0"/>
              <a:t>Their piece – they know how to fundraise</a:t>
            </a:r>
          </a:p>
          <a:p>
            <a:pPr marL="171450" indent="-171450">
              <a:buFont typeface="Arial" panose="020B0604020202020204" pitchFamily="34" charset="0"/>
              <a:buChar char="•"/>
            </a:pPr>
            <a:r>
              <a:rPr lang="en-US" sz="1100" dirty="0"/>
              <a:t>One of the first things you need to think about is to identify the right fundraiser in your institution to talk to</a:t>
            </a:r>
          </a:p>
          <a:p>
            <a:pPr marL="628650" lvl="1" indent="-171450">
              <a:buFont typeface="Arial" panose="020B0604020202020204" pitchFamily="34" charset="0"/>
              <a:buChar char="•"/>
            </a:pPr>
            <a:r>
              <a:rPr lang="en-US" sz="1100" dirty="0"/>
              <a:t>Maybe you already have a relationship with someone</a:t>
            </a:r>
          </a:p>
          <a:p>
            <a:pPr marL="628650" lvl="1" indent="-171450">
              <a:buFont typeface="Arial" panose="020B0604020202020204" pitchFamily="34" charset="0"/>
              <a:buChar char="•"/>
            </a:pPr>
            <a:r>
              <a:rPr lang="en-US" sz="1100" dirty="0"/>
              <a:t>If you don’t, start w/the director of development – depending on size of org, may go by other titles: VP of Advancement;  Chief Development Officer</a:t>
            </a:r>
          </a:p>
          <a:p>
            <a:pPr marL="628650" lvl="1" indent="-171450">
              <a:buFont typeface="Arial" panose="020B0604020202020204" pitchFamily="34" charset="0"/>
              <a:buChar char="•"/>
            </a:pPr>
            <a:r>
              <a:rPr lang="en-US" sz="1100" dirty="0"/>
              <a:t>If you find that they are hard to reach – often out in the field meeting with donors and not at their desk as much – reach out to a major gifts officer or title like that. That is someone who is particularly responsible for reaching out to individual donors at larger gift levels; often $5k or $10k and above. For very large academic medical institutions, they may work exclusively with donors who give $100k and above. But any event, both MGOs and CDOs are responsible for building relationships with donors and thinking about special projects that will engage them in the institution’s mission</a:t>
            </a:r>
          </a:p>
          <a:p>
            <a:pPr marL="171450" indent="-171450">
              <a:buFont typeface="Arial" panose="020B0604020202020204" pitchFamily="34" charset="0"/>
              <a:buChar char="•"/>
            </a:pPr>
            <a:r>
              <a:rPr lang="en-US" sz="1100" dirty="0"/>
              <a:t>Then your task is to educate that person on what the SC and Rounds is – how it has (or could) make a different to you as an </a:t>
            </a:r>
            <a:r>
              <a:rPr lang="en-US" sz="1100" dirty="0" err="1"/>
              <a:t>indiv</a:t>
            </a:r>
            <a:r>
              <a:rPr lang="en-US" sz="1100" dirty="0"/>
              <a:t>. and to the institution. Channel the emotional connection you have to inspire the fundraiser – why you are passionate about the SC, why you are choosing to devote your time to it</a:t>
            </a:r>
          </a:p>
          <a:p>
            <a:pPr marL="171450" indent="-171450">
              <a:buFont typeface="Arial" panose="020B0604020202020204" pitchFamily="34" charset="0"/>
              <a:buChar char="•"/>
            </a:pPr>
            <a:r>
              <a:rPr lang="en-US" sz="1100" dirty="0"/>
              <a:t>Some ideas: 1) Include fundraisers on the Rounds email distribution list; 2) actually invite them to a session – assure the participants that everyone maintains confidentiality, including non-clinicians. I’ve attended many Rounds and brought guests, and never had a problem as long as I requested a visit in advance.</a:t>
            </a:r>
          </a:p>
          <a:p>
            <a:pPr marL="628650" lvl="1" indent="-171450">
              <a:buFont typeface="Arial" panose="020B0604020202020204" pitchFamily="34" charset="0"/>
              <a:buChar char="•"/>
            </a:pPr>
            <a:r>
              <a:rPr lang="en-US" sz="1100" dirty="0"/>
              <a:t>If you are a prospective SC member and don’t yet run the Rounds, contact myself or Stephanie and we can find a Rounds program near you for you and your fundraising colleague to observe</a:t>
            </a:r>
          </a:p>
          <a:p>
            <a:pPr marL="171450" indent="-171450">
              <a:buFont typeface="Arial" panose="020B0604020202020204" pitchFamily="34" charset="0"/>
              <a:buChar char="•"/>
            </a:pPr>
            <a:r>
              <a:rPr lang="en-US" sz="1100" dirty="0"/>
              <a:t>Confident that your f/r colleague will be wowed by the program and sold on its value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8</a:t>
            </a:fld>
            <a:endParaRPr lang="en-US" dirty="0"/>
          </a:p>
        </p:txBody>
      </p:sp>
    </p:spTree>
    <p:extLst>
      <p:ext uri="{BB962C8B-B14F-4D97-AF65-F5344CB8AC3E}">
        <p14:creationId xmlns:p14="http://schemas.microsoft.com/office/powerpoint/2010/main" val="95386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once you’ve built that relationship, let’s think about the third topic – possible donors for this cause</a:t>
            </a:r>
          </a:p>
          <a:p>
            <a:pPr marL="171450" indent="-171450">
              <a:buFont typeface="Arial" panose="020B0604020202020204" pitchFamily="34" charset="0"/>
              <a:buChar char="•"/>
            </a:pPr>
            <a:r>
              <a:rPr lang="en-US" dirty="0"/>
              <a:t>Of course your job is not to own those relationships, but anyone involved with the Rounds has some interaction with grateful patients or clinicians</a:t>
            </a:r>
          </a:p>
          <a:p>
            <a:pPr marL="171450" indent="-171450">
              <a:buFont typeface="Arial" panose="020B0604020202020204" pitchFamily="34" charset="0"/>
              <a:buChar char="•"/>
            </a:pPr>
            <a:r>
              <a:rPr lang="en-US" dirty="0"/>
              <a:t>Here are three different examples you can discuss w/ your f/r colleague</a:t>
            </a:r>
          </a:p>
          <a:p>
            <a:pPr marL="685800" lvl="1" indent="-228600">
              <a:buFont typeface="+mj-lt"/>
              <a:buAutoNum type="arabicPeriod"/>
            </a:pPr>
            <a:r>
              <a:rPr lang="en-US" dirty="0"/>
              <a:t>Mrs. Smith… as a clinician, these types of conversations come back to you. Share this w/your f/r colleague now</a:t>
            </a:r>
          </a:p>
          <a:p>
            <a:pPr marL="685800" lvl="1" indent="-228600">
              <a:buFont typeface="+mj-lt"/>
              <a:buAutoNum type="arabicPeriod"/>
            </a:pPr>
            <a:r>
              <a:rPr lang="en-US" dirty="0"/>
              <a:t>Trustees…for current members, this can be a common occurrence. Trustees become so inspired by the program – maybe he/she can help.</a:t>
            </a:r>
          </a:p>
          <a:p>
            <a:pPr marL="685800" lvl="1" indent="-228600">
              <a:buFont typeface="+mj-lt"/>
              <a:buAutoNum type="arabicPeriod"/>
            </a:pPr>
            <a:r>
              <a:rPr lang="en-US" dirty="0"/>
              <a:t>Dr. Rosen… You may think that as a clinician, you give your heart and soul and your first thought isn’t to give financially as well. But there are actually clinicians who support their institutions financially, and there also are other patients, family members, and friends who may be looking for special ways to honor that clinician.</a:t>
            </a:r>
          </a:p>
          <a:p>
            <a:pPr marL="1143000" lvl="2" indent="-228600">
              <a:buFont typeface="+mj-lt"/>
              <a:buAutoNum type="arabicPeriod"/>
            </a:pPr>
            <a:r>
              <a:rPr lang="en-US" dirty="0"/>
              <a:t>We have people in our area who give to the SC in honor of a clinician, because they are so impressed by the care they received</a:t>
            </a:r>
          </a:p>
          <a:p>
            <a:pPr marL="1143000" lvl="2" indent="-228600">
              <a:buFont typeface="+mj-lt"/>
              <a:buAutoNum type="arabicPeriod"/>
            </a:pPr>
            <a:r>
              <a:rPr lang="en-US" dirty="0"/>
              <a:t>Doesn’t have to be someone who is involved w/the hospital currently – maybe someone who was very involved but has passed away. We’ll be presenting an example of this type of situation towards the end of this webinar. </a:t>
            </a:r>
          </a:p>
        </p:txBody>
      </p:sp>
      <p:sp>
        <p:nvSpPr>
          <p:cNvPr id="4" name="Slide Number Placeholder 3"/>
          <p:cNvSpPr>
            <a:spLocks noGrp="1"/>
          </p:cNvSpPr>
          <p:nvPr>
            <p:ph type="sldNum" sz="quarter" idx="10"/>
          </p:nvPr>
        </p:nvSpPr>
        <p:spPr/>
        <p:txBody>
          <a:bodyPr/>
          <a:lstStyle/>
          <a:p>
            <a:fld id="{2631F247-3FDB-40FF-B9FE-E46CE4ECB1EE}" type="slidenum">
              <a:rPr lang="en-US" smtClean="0"/>
              <a:t>9</a:t>
            </a:fld>
            <a:endParaRPr lang="en-US"/>
          </a:p>
        </p:txBody>
      </p:sp>
    </p:spTree>
    <p:extLst>
      <p:ext uri="{BB962C8B-B14F-4D97-AF65-F5344CB8AC3E}">
        <p14:creationId xmlns:p14="http://schemas.microsoft.com/office/powerpoint/2010/main" val="265698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and your f/r colleague can also think about institutions that might be able to help.</a:t>
            </a:r>
          </a:p>
          <a:p>
            <a:pPr marL="171450" indent="-171450">
              <a:buFont typeface="Arial" panose="020B0604020202020204" pitchFamily="34" charset="0"/>
              <a:buChar char="•"/>
            </a:pPr>
            <a:r>
              <a:rPr lang="en-US" dirty="0"/>
              <a:t>As an example, the food service in your institution might be interested in making a donation towards the food for your sessions – breakfast or lunch.</a:t>
            </a:r>
          </a:p>
          <a:p>
            <a:pPr marL="628650" lvl="1" indent="-171450">
              <a:buFont typeface="Arial" panose="020B0604020202020204" pitchFamily="34" charset="0"/>
              <a:buChar char="•"/>
            </a:pPr>
            <a:r>
              <a:rPr lang="en-US" dirty="0"/>
              <a:t>Talk to your f/r colleague about inspiring them to consider donating the drinks, salads, or sandwiches</a:t>
            </a:r>
          </a:p>
          <a:p>
            <a:pPr marL="171450" indent="-171450">
              <a:buFont typeface="Arial" panose="020B0604020202020204" pitchFamily="34" charset="0"/>
              <a:buChar char="•"/>
            </a:pPr>
            <a:r>
              <a:rPr lang="en-US" dirty="0"/>
              <a:t>There are companies interested in quality and safety – if you can describe how the SC impacts patient quality and safety, your f/r colleague can use that for an approach. It may not be something you think about very often, but it may just be the hook necessary for a business to consider </a:t>
            </a:r>
            <a:r>
              <a:rPr lang="en-US" dirty="0" err="1"/>
              <a:t>undwriting</a:t>
            </a:r>
            <a:r>
              <a:rPr lang="en-US" dirty="0"/>
              <a:t> the SC membership.</a:t>
            </a:r>
          </a:p>
          <a:p>
            <a:pPr marL="628650" lvl="1" indent="-171450">
              <a:buFont typeface="Arial" panose="020B0604020202020204" pitchFamily="34" charset="0"/>
              <a:buChar char="•"/>
            </a:pPr>
            <a:r>
              <a:rPr lang="en-US" dirty="0"/>
              <a:t>We here at the SC main office have materials that can help your fundraisers make the case about how employee experience is impacted by SC Rounds program, and how employee experience then drives patient experience. Please ask for them.</a:t>
            </a:r>
          </a:p>
        </p:txBody>
      </p:sp>
      <p:sp>
        <p:nvSpPr>
          <p:cNvPr id="4" name="Slide Number Placeholder 3"/>
          <p:cNvSpPr>
            <a:spLocks noGrp="1"/>
          </p:cNvSpPr>
          <p:nvPr>
            <p:ph type="sldNum" sz="quarter" idx="10"/>
          </p:nvPr>
        </p:nvSpPr>
        <p:spPr/>
        <p:txBody>
          <a:bodyPr/>
          <a:lstStyle/>
          <a:p>
            <a:fld id="{2631F247-3FDB-40FF-B9FE-E46CE4ECB1EE}" type="slidenum">
              <a:rPr lang="en-US" smtClean="0"/>
              <a:t>10</a:t>
            </a:fld>
            <a:endParaRPr lang="en-US"/>
          </a:p>
        </p:txBody>
      </p:sp>
    </p:spTree>
    <p:extLst>
      <p:ext uri="{BB962C8B-B14F-4D97-AF65-F5344CB8AC3E}">
        <p14:creationId xmlns:p14="http://schemas.microsoft.com/office/powerpoint/2010/main" val="239221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chwartz_covers1-wide_103015-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1"/>
          <p:cNvSpPr>
            <a:spLocks noGrp="1"/>
          </p:cNvSpPr>
          <p:nvPr>
            <p:ph type="ctrTitle"/>
          </p:nvPr>
        </p:nvSpPr>
        <p:spPr>
          <a:xfrm>
            <a:off x="685801" y="1068713"/>
            <a:ext cx="7611533" cy="1790700"/>
          </a:xfrm>
        </p:spPr>
        <p:txBody>
          <a:bodyPr anchor="t" anchorCtr="0">
            <a:normAutofit/>
          </a:bodyPr>
          <a:lstStyle>
            <a:lvl1pPr algn="l">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994800"/>
            <a:ext cx="6858000" cy="548626"/>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214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62583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7972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163735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301087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13550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4" name="Picture 3" descr="Schwartz_covers1-wide_103015-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1"/>
          <p:cNvSpPr>
            <a:spLocks noGrp="1"/>
          </p:cNvSpPr>
          <p:nvPr>
            <p:ph type="ctrTitle" hasCustomPrompt="1"/>
          </p:nvPr>
        </p:nvSpPr>
        <p:spPr>
          <a:xfrm>
            <a:off x="1671453" y="1329970"/>
            <a:ext cx="3078677" cy="1790700"/>
          </a:xfrm>
        </p:spPr>
        <p:txBody>
          <a:bodyPr anchor="t" anchorCtr="0">
            <a:normAutofit/>
          </a:bodyPr>
          <a:lstStyle>
            <a:lvl1pPr algn="l">
              <a:defRPr sz="4500">
                <a:solidFill>
                  <a:schemeClr val="bg1"/>
                </a:solidFill>
              </a:defRPr>
            </a:lvl1pPr>
          </a:lstStyle>
          <a:p>
            <a:r>
              <a:rPr lang="en-US" dirty="0"/>
              <a:t>Thank you</a:t>
            </a:r>
            <a:br>
              <a:rPr lang="en-US" dirty="0"/>
            </a:br>
            <a:r>
              <a:rPr lang="en-US" dirty="0"/>
              <a:t>text</a:t>
            </a:r>
          </a:p>
        </p:txBody>
      </p:sp>
      <p:sp>
        <p:nvSpPr>
          <p:cNvPr id="3" name="Subtitle 2"/>
          <p:cNvSpPr>
            <a:spLocks noGrp="1"/>
          </p:cNvSpPr>
          <p:nvPr>
            <p:ph type="subTitle" idx="1" hasCustomPrompt="1"/>
          </p:nvPr>
        </p:nvSpPr>
        <p:spPr>
          <a:xfrm>
            <a:off x="1184563" y="4089803"/>
            <a:ext cx="6858000" cy="548626"/>
          </a:xfrm>
        </p:spPr>
        <p:txBody>
          <a:bodyPr/>
          <a:lstStyle>
            <a:lvl1pPr marL="0" indent="0" algn="ctr">
              <a:buNone/>
              <a:defRPr sz="2400" b="1"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0" dirty="0"/>
              <a:t>theschwartzcenter.org</a:t>
            </a:r>
            <a:endParaRPr lang="en-US" dirty="0"/>
          </a:p>
        </p:txBody>
      </p:sp>
    </p:spTree>
    <p:extLst>
      <p:ext uri="{BB962C8B-B14F-4D97-AF65-F5344CB8AC3E}">
        <p14:creationId xmlns:p14="http://schemas.microsoft.com/office/powerpoint/2010/main" val="275214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chwartz_covers1-wide_103015-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1"/>
          <p:cNvSpPr>
            <a:spLocks noGrp="1"/>
          </p:cNvSpPr>
          <p:nvPr>
            <p:ph type="ctrTitle"/>
          </p:nvPr>
        </p:nvSpPr>
        <p:spPr>
          <a:xfrm>
            <a:off x="685807" y="1068713"/>
            <a:ext cx="7611533" cy="1790700"/>
          </a:xfrm>
        </p:spPr>
        <p:txBody>
          <a:bodyPr anchor="t" anchorCtr="0">
            <a:normAutofit/>
          </a:bodyPr>
          <a:lstStyle>
            <a:lvl1pPr algn="l">
              <a:defRPr sz="45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94800"/>
            <a:ext cx="6858000" cy="548626"/>
          </a:xfrm>
        </p:spPr>
        <p:txBody>
          <a:bodyPr/>
          <a:lstStyle>
            <a:lvl1pPr marL="0" indent="0" algn="l">
              <a:buNone/>
              <a:defRPr sz="2400" i="1"/>
            </a:lvl1pPr>
            <a:lvl2pPr marL="456654" indent="0" algn="ctr">
              <a:buNone/>
              <a:defRPr sz="2000"/>
            </a:lvl2pPr>
            <a:lvl3pPr marL="913307" indent="0" algn="ctr">
              <a:buNone/>
              <a:defRPr sz="1800"/>
            </a:lvl3pPr>
            <a:lvl4pPr marL="1369960" indent="0" algn="ctr">
              <a:buNone/>
              <a:defRPr sz="1600"/>
            </a:lvl4pPr>
            <a:lvl5pPr marL="1826613" indent="0" algn="ctr">
              <a:buNone/>
              <a:defRPr sz="1600"/>
            </a:lvl5pPr>
            <a:lvl6pPr marL="2283266" indent="0" algn="ctr">
              <a:buNone/>
              <a:defRPr sz="1600"/>
            </a:lvl6pPr>
            <a:lvl7pPr marL="2739919" indent="0" algn="ctr">
              <a:buNone/>
              <a:defRPr sz="1600"/>
            </a:lvl7pPr>
            <a:lvl8pPr marL="3196572" indent="0" algn="ctr">
              <a:buNone/>
              <a:defRPr sz="1600"/>
            </a:lvl8pPr>
            <a:lvl9pPr marL="3653225"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3030759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287729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Table of Contents</a:t>
            </a:r>
            <a:endParaRPr lang="en-US" dirty="0"/>
          </a:p>
        </p:txBody>
      </p:sp>
      <p:sp>
        <p:nvSpPr>
          <p:cNvPr id="3" name="Content Placeholder 2"/>
          <p:cNvSpPr>
            <a:spLocks noGrp="1"/>
          </p:cNvSpPr>
          <p:nvPr>
            <p:ph idx="1" hasCustomPrompt="1"/>
          </p:nvPr>
        </p:nvSpPr>
        <p:spPr/>
        <p:txBody>
          <a:bodyPr/>
          <a:lstStyle>
            <a:lvl1pPr marL="456654" indent="-456654">
              <a:buFont typeface="+mj-lt"/>
              <a:buAutoNum type="arabicPeriod"/>
              <a:defRPr/>
            </a:lvl1pPr>
          </a:lstStyle>
          <a:p>
            <a:pPr lvl="0"/>
            <a:r>
              <a:rPr lang="en-US" dirty="0" smtClean="0"/>
              <a:t>Text</a:t>
            </a:r>
          </a:p>
          <a:p>
            <a:pPr lvl="0"/>
            <a:r>
              <a:rPr lang="en-US" dirty="0" smtClean="0"/>
              <a:t>Text</a:t>
            </a:r>
          </a:p>
          <a:p>
            <a:pPr lvl="0"/>
            <a:r>
              <a:rPr lang="en-US" dirty="0" smtClean="0"/>
              <a:t>Text</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4269224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6654" indent="0">
              <a:buNone/>
              <a:defRPr sz="2000">
                <a:solidFill>
                  <a:schemeClr val="tx1">
                    <a:tint val="75000"/>
                  </a:schemeClr>
                </a:solidFill>
              </a:defRPr>
            </a:lvl2pPr>
            <a:lvl3pPr marL="913307" indent="0">
              <a:buNone/>
              <a:defRPr sz="1800">
                <a:solidFill>
                  <a:schemeClr val="tx1">
                    <a:tint val="75000"/>
                  </a:schemeClr>
                </a:solidFill>
              </a:defRPr>
            </a:lvl3pPr>
            <a:lvl4pPr marL="1369960" indent="0">
              <a:buNone/>
              <a:defRPr sz="1600">
                <a:solidFill>
                  <a:schemeClr val="tx1">
                    <a:tint val="75000"/>
                  </a:schemeClr>
                </a:solidFill>
              </a:defRPr>
            </a:lvl4pPr>
            <a:lvl5pPr marL="1826613" indent="0">
              <a:buNone/>
              <a:defRPr sz="1600">
                <a:solidFill>
                  <a:schemeClr val="tx1">
                    <a:tint val="75000"/>
                  </a:schemeClr>
                </a:solidFill>
              </a:defRPr>
            </a:lvl5pPr>
            <a:lvl6pPr marL="2283266" indent="0">
              <a:buNone/>
              <a:defRPr sz="1600">
                <a:solidFill>
                  <a:schemeClr val="tx1">
                    <a:tint val="75000"/>
                  </a:schemeClr>
                </a:solidFill>
              </a:defRPr>
            </a:lvl6pPr>
            <a:lvl7pPr marL="2739919" indent="0">
              <a:buNone/>
              <a:defRPr sz="1600">
                <a:solidFill>
                  <a:schemeClr val="tx1">
                    <a:tint val="75000"/>
                  </a:schemeClr>
                </a:solidFill>
              </a:defRPr>
            </a:lvl7pPr>
            <a:lvl8pPr marL="3196572" indent="0">
              <a:buNone/>
              <a:defRPr sz="1600">
                <a:solidFill>
                  <a:schemeClr val="tx1">
                    <a:tint val="75000"/>
                  </a:schemeClr>
                </a:solidFill>
              </a:defRPr>
            </a:lvl8pPr>
            <a:lvl9pPr marL="365322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148109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3206103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1833366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6654" indent="0">
              <a:buNone/>
              <a:defRPr sz="2000" b="1"/>
            </a:lvl2pPr>
            <a:lvl3pPr marL="913307" indent="0">
              <a:buNone/>
              <a:defRPr sz="1800" b="1"/>
            </a:lvl3pPr>
            <a:lvl4pPr marL="1369960" indent="0">
              <a:buNone/>
              <a:defRPr sz="1600" b="1"/>
            </a:lvl4pPr>
            <a:lvl5pPr marL="1826613" indent="0">
              <a:buNone/>
              <a:defRPr sz="1600" b="1"/>
            </a:lvl5pPr>
            <a:lvl6pPr marL="2283266" indent="0">
              <a:buNone/>
              <a:defRPr sz="1600" b="1"/>
            </a:lvl6pPr>
            <a:lvl7pPr marL="2739919" indent="0">
              <a:buNone/>
              <a:defRPr sz="1600" b="1"/>
            </a:lvl7pPr>
            <a:lvl8pPr marL="3196572" indent="0">
              <a:buNone/>
              <a:defRPr sz="1600" b="1"/>
            </a:lvl8pPr>
            <a:lvl9pPr marL="36532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878812"/>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6654" indent="0">
              <a:buNone/>
              <a:defRPr sz="2000" b="1"/>
            </a:lvl2pPr>
            <a:lvl3pPr marL="913307" indent="0">
              <a:buNone/>
              <a:defRPr sz="1800" b="1"/>
            </a:lvl3pPr>
            <a:lvl4pPr marL="1369960" indent="0">
              <a:buNone/>
              <a:defRPr sz="1600" b="1"/>
            </a:lvl4pPr>
            <a:lvl5pPr marL="1826613" indent="0">
              <a:buNone/>
              <a:defRPr sz="1600" b="1"/>
            </a:lvl5pPr>
            <a:lvl6pPr marL="2283266" indent="0">
              <a:buNone/>
              <a:defRPr sz="1600" b="1"/>
            </a:lvl6pPr>
            <a:lvl7pPr marL="2739919" indent="0">
              <a:buNone/>
              <a:defRPr sz="1600" b="1"/>
            </a:lvl7pPr>
            <a:lvl8pPr marL="3196572" indent="0">
              <a:buNone/>
              <a:defRPr sz="1600" b="1"/>
            </a:lvl8pPr>
            <a:lvl9pPr marL="36532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1878812"/>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3167722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2620386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hap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4524" y="2141310"/>
            <a:ext cx="3627528" cy="380058"/>
          </a:xfrm>
        </p:spPr>
        <p:txBody>
          <a:bodyPr/>
          <a:lstStyle>
            <a:lvl1pPr>
              <a:defRPr/>
            </a:lvl1pPr>
          </a:lstStyle>
          <a:p>
            <a:r>
              <a:rPr lang="en-US" dirty="0" smtClean="0"/>
              <a:t>Chapter Slide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3572564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Summary Slide</a:t>
            </a:r>
            <a:endParaRPr lang="en-US" dirty="0"/>
          </a:p>
        </p:txBody>
      </p:sp>
      <p:sp>
        <p:nvSpPr>
          <p:cNvPr id="3" name="Content Placeholder 2"/>
          <p:cNvSpPr>
            <a:spLocks noGrp="1"/>
          </p:cNvSpPr>
          <p:nvPr>
            <p:ph idx="1" hasCustomPrompt="1"/>
          </p:nvPr>
        </p:nvSpPr>
        <p:spPr>
          <a:xfrm>
            <a:off x="1959435" y="973779"/>
            <a:ext cx="6412675" cy="3087585"/>
          </a:xfrm>
        </p:spPr>
        <p:txBody>
          <a:bodyPr/>
          <a:lstStyle>
            <a:lvl1pPr marL="456654" indent="-456654">
              <a:buFont typeface="+mj-lt"/>
              <a:buNone/>
              <a:defRPr/>
            </a:lvl1pPr>
          </a:lstStyle>
          <a:p>
            <a:pPr lvl="0"/>
            <a:r>
              <a:rPr lang="en-US" dirty="0" smtClean="0"/>
              <a:t>Text</a:t>
            </a:r>
          </a:p>
          <a:p>
            <a:pPr lvl="0"/>
            <a:r>
              <a:rPr lang="en-US" dirty="0" smtClean="0"/>
              <a:t>Text</a:t>
            </a:r>
          </a:p>
          <a:p>
            <a:pPr lvl="0"/>
            <a:r>
              <a:rPr lang="en-US" dirty="0" smtClean="0"/>
              <a:t>Text</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622862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1111591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1543056"/>
            <a:ext cx="2949178" cy="2858691"/>
          </a:xfrm>
        </p:spPr>
        <p:txBody>
          <a:bodyPr/>
          <a:lstStyle>
            <a:lvl1pPr marL="0" indent="0">
              <a:buNone/>
              <a:defRPr sz="1600"/>
            </a:lvl1pPr>
            <a:lvl2pPr marL="456654" indent="0">
              <a:buNone/>
              <a:defRPr sz="1400"/>
            </a:lvl2pPr>
            <a:lvl3pPr marL="913307" indent="0">
              <a:buNone/>
              <a:defRPr sz="1200"/>
            </a:lvl3pPr>
            <a:lvl4pPr marL="1369960" indent="0">
              <a:buNone/>
              <a:defRPr sz="1000"/>
            </a:lvl4pPr>
            <a:lvl5pPr marL="1826613" indent="0">
              <a:buNone/>
              <a:defRPr sz="1000"/>
            </a:lvl5pPr>
            <a:lvl6pPr marL="2283266" indent="0">
              <a:buNone/>
              <a:defRPr sz="1000"/>
            </a:lvl6pPr>
            <a:lvl7pPr marL="2739919" indent="0">
              <a:buNone/>
              <a:defRPr sz="1000"/>
            </a:lvl7pPr>
            <a:lvl8pPr marL="3196572" indent="0">
              <a:buNone/>
              <a:defRPr sz="1000"/>
            </a:lvl8pPr>
            <a:lvl9pPr marL="3653225"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161694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6654" indent="0">
              <a:buNone/>
              <a:defRPr sz="2800"/>
            </a:lvl2pPr>
            <a:lvl3pPr marL="913307" indent="0">
              <a:buNone/>
              <a:defRPr sz="2400"/>
            </a:lvl3pPr>
            <a:lvl4pPr marL="1369960" indent="0">
              <a:buNone/>
              <a:defRPr sz="2000"/>
            </a:lvl4pPr>
            <a:lvl5pPr marL="1826613" indent="0">
              <a:buNone/>
              <a:defRPr sz="2000"/>
            </a:lvl5pPr>
            <a:lvl6pPr marL="2283266" indent="0">
              <a:buNone/>
              <a:defRPr sz="2000"/>
            </a:lvl6pPr>
            <a:lvl7pPr marL="2739919" indent="0">
              <a:buNone/>
              <a:defRPr sz="2000"/>
            </a:lvl7pPr>
            <a:lvl8pPr marL="3196572" indent="0">
              <a:buNone/>
              <a:defRPr sz="2000"/>
            </a:lvl8pPr>
            <a:lvl9pPr marL="365322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6"/>
            <a:ext cx="2949178" cy="2858691"/>
          </a:xfrm>
        </p:spPr>
        <p:txBody>
          <a:bodyPr/>
          <a:lstStyle>
            <a:lvl1pPr marL="0" indent="0">
              <a:buNone/>
              <a:defRPr sz="1600"/>
            </a:lvl1pPr>
            <a:lvl2pPr marL="456654" indent="0">
              <a:buNone/>
              <a:defRPr sz="1400"/>
            </a:lvl2pPr>
            <a:lvl3pPr marL="913307" indent="0">
              <a:buNone/>
              <a:defRPr sz="1200"/>
            </a:lvl3pPr>
            <a:lvl4pPr marL="1369960" indent="0">
              <a:buNone/>
              <a:defRPr sz="1000"/>
            </a:lvl4pPr>
            <a:lvl5pPr marL="1826613" indent="0">
              <a:buNone/>
              <a:defRPr sz="1000"/>
            </a:lvl5pPr>
            <a:lvl6pPr marL="2283266" indent="0">
              <a:buNone/>
              <a:defRPr sz="1000"/>
            </a:lvl6pPr>
            <a:lvl7pPr marL="2739919" indent="0">
              <a:buNone/>
              <a:defRPr sz="1000"/>
            </a:lvl7pPr>
            <a:lvl8pPr marL="3196572" indent="0">
              <a:buNone/>
              <a:defRPr sz="1000"/>
            </a:lvl8pPr>
            <a:lvl9pPr marL="3653225"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55427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2857047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332" tIns="45666" rIns="91332" bIns="45666"/>
          <a:lstStyle/>
          <a:p>
            <a:pPr defTabSz="913307"/>
            <a:fld id="{53044999-0F86-40F3-A867-3F8737EA1B48}" type="datetimeFigureOut">
              <a:rPr lang="en-US" smtClean="0">
                <a:solidFill>
                  <a:prstClr val="black"/>
                </a:solidFill>
              </a:rPr>
              <a:pPr defTabSz="913307"/>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332" tIns="45666" rIns="91332" bIns="45666"/>
          <a:lstStyle/>
          <a:p>
            <a:pPr defTabSz="913307"/>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32" tIns="45666" rIns="91332" bIns="45666"/>
          <a:lstStyle/>
          <a:p>
            <a:pPr defTabSz="913307"/>
            <a:fld id="{39E2CA85-ACD8-4244-B4B3-45F43742B44E}" type="slidenum">
              <a:rPr lang="en-US" smtClean="0">
                <a:solidFill>
                  <a:prstClr val="black"/>
                </a:solidFill>
              </a:rPr>
              <a:pPr defTabSz="913307"/>
              <a:t>‹#›</a:t>
            </a:fld>
            <a:endParaRPr lang="en-US">
              <a:solidFill>
                <a:prstClr val="black"/>
              </a:solidFill>
            </a:endParaRPr>
          </a:p>
        </p:txBody>
      </p:sp>
    </p:spTree>
    <p:extLst>
      <p:ext uri="{BB962C8B-B14F-4D97-AF65-F5344CB8AC3E}">
        <p14:creationId xmlns:p14="http://schemas.microsoft.com/office/powerpoint/2010/main" val="652591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Table of Contents</a:t>
            </a:r>
          </a:p>
        </p:txBody>
      </p:sp>
      <p:sp>
        <p:nvSpPr>
          <p:cNvPr id="3" name="Content Placeholder 2"/>
          <p:cNvSpPr>
            <a:spLocks noGrp="1"/>
          </p:cNvSpPr>
          <p:nvPr>
            <p:ph idx="1" hasCustomPrompt="1"/>
          </p:nvPr>
        </p:nvSpPr>
        <p:spPr/>
        <p:txBody>
          <a:bodyPr/>
          <a:lstStyle>
            <a:lvl1pPr marL="457200" indent="-457200">
              <a:buFont typeface="+mj-lt"/>
              <a:buAutoNum type="arabicPeriod"/>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3206103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4" name="Picture 3" descr="Schwartz_covers1-wide_103015-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1"/>
          <p:cNvSpPr>
            <a:spLocks noGrp="1"/>
          </p:cNvSpPr>
          <p:nvPr>
            <p:ph type="ctrTitle" hasCustomPrompt="1"/>
          </p:nvPr>
        </p:nvSpPr>
        <p:spPr>
          <a:xfrm>
            <a:off x="1671459" y="1329970"/>
            <a:ext cx="3078677" cy="1790700"/>
          </a:xfrm>
        </p:spPr>
        <p:txBody>
          <a:bodyPr anchor="t" anchorCtr="0">
            <a:normAutofit/>
          </a:bodyPr>
          <a:lstStyle>
            <a:lvl1pPr algn="l">
              <a:defRPr sz="4500">
                <a:solidFill>
                  <a:schemeClr val="bg1"/>
                </a:solidFill>
              </a:defRPr>
            </a:lvl1pPr>
          </a:lstStyle>
          <a:p>
            <a:r>
              <a:rPr lang="en-US" dirty="0" smtClean="0"/>
              <a:t>Thank you</a:t>
            </a:r>
            <a:br>
              <a:rPr lang="en-US" dirty="0" smtClean="0"/>
            </a:br>
            <a:r>
              <a:rPr lang="en-US" dirty="0" smtClean="0"/>
              <a:t>text</a:t>
            </a:r>
            <a:endParaRPr lang="en-US" dirty="0"/>
          </a:p>
        </p:txBody>
      </p:sp>
      <p:sp>
        <p:nvSpPr>
          <p:cNvPr id="3" name="Subtitle 2"/>
          <p:cNvSpPr>
            <a:spLocks noGrp="1"/>
          </p:cNvSpPr>
          <p:nvPr>
            <p:ph type="subTitle" idx="1" hasCustomPrompt="1"/>
          </p:nvPr>
        </p:nvSpPr>
        <p:spPr>
          <a:xfrm>
            <a:off x="1184563" y="4089804"/>
            <a:ext cx="6858000" cy="548626"/>
          </a:xfrm>
        </p:spPr>
        <p:txBody>
          <a:bodyPr/>
          <a:lstStyle>
            <a:lvl1pPr marL="0" indent="0" algn="ctr">
              <a:buNone/>
              <a:defRPr sz="2400" b="1" i="0"/>
            </a:lvl1pPr>
            <a:lvl2pPr marL="456654" indent="0" algn="ctr">
              <a:buNone/>
              <a:defRPr sz="2000"/>
            </a:lvl2pPr>
            <a:lvl3pPr marL="913307" indent="0" algn="ctr">
              <a:buNone/>
              <a:defRPr sz="1800"/>
            </a:lvl3pPr>
            <a:lvl4pPr marL="1369960" indent="0" algn="ctr">
              <a:buNone/>
              <a:defRPr sz="1600"/>
            </a:lvl4pPr>
            <a:lvl5pPr marL="1826613" indent="0" algn="ctr">
              <a:buNone/>
              <a:defRPr sz="1600"/>
            </a:lvl5pPr>
            <a:lvl6pPr marL="2283266" indent="0" algn="ctr">
              <a:buNone/>
              <a:defRPr sz="1600"/>
            </a:lvl6pPr>
            <a:lvl7pPr marL="2739919" indent="0" algn="ctr">
              <a:buNone/>
              <a:defRPr sz="1600"/>
            </a:lvl7pPr>
            <a:lvl8pPr marL="3196572" indent="0" algn="ctr">
              <a:buNone/>
              <a:defRPr sz="1600"/>
            </a:lvl8pPr>
            <a:lvl9pPr marL="3653225" indent="0" algn="ctr">
              <a:buNone/>
              <a:defRPr sz="1600"/>
            </a:lvl9pPr>
          </a:lstStyle>
          <a:p>
            <a:r>
              <a:rPr lang="en-US" i="0" dirty="0" smtClean="0"/>
              <a:t>theschwartzcenter.org</a:t>
            </a:r>
            <a:endParaRPr lang="en-US" dirty="0"/>
          </a:p>
        </p:txBody>
      </p:sp>
    </p:spTree>
    <p:extLst>
      <p:ext uri="{BB962C8B-B14F-4D97-AF65-F5344CB8AC3E}">
        <p14:creationId xmlns:p14="http://schemas.microsoft.com/office/powerpoint/2010/main" val="21261456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0643" y="3216325"/>
            <a:ext cx="6858000" cy="548626"/>
          </a:xfrm>
        </p:spPr>
        <p:txBody>
          <a:bodyPr/>
          <a:lstStyle>
            <a:lvl1pPr marL="0" indent="0" algn="ctr">
              <a:buNone/>
              <a:defRPr sz="2400" i="1"/>
            </a:lvl1pPr>
            <a:lvl2pPr marL="455926" indent="0" algn="ctr">
              <a:buNone/>
              <a:defRPr sz="2000"/>
            </a:lvl2pPr>
            <a:lvl3pPr marL="911851" indent="0" algn="ctr">
              <a:buNone/>
              <a:defRPr sz="1800"/>
            </a:lvl3pPr>
            <a:lvl4pPr marL="1367776" indent="0" algn="ctr">
              <a:buNone/>
              <a:defRPr sz="1600"/>
            </a:lvl4pPr>
            <a:lvl5pPr marL="1823701" indent="0" algn="ctr">
              <a:buNone/>
              <a:defRPr sz="1600"/>
            </a:lvl5pPr>
            <a:lvl6pPr marL="2279625" indent="0" algn="ctr">
              <a:buNone/>
              <a:defRPr sz="1600"/>
            </a:lvl6pPr>
            <a:lvl7pPr marL="2735550" indent="0" algn="ctr">
              <a:buNone/>
              <a:defRPr sz="1600"/>
            </a:lvl7pPr>
            <a:lvl8pPr marL="3191475" indent="0" algn="ctr">
              <a:buNone/>
              <a:defRPr sz="1600"/>
            </a:lvl8pPr>
            <a:lvl9pPr marL="3647400" indent="0" algn="ctr">
              <a:buNone/>
              <a:defRPr sz="1600"/>
            </a:lvl9pPr>
          </a:lstStyle>
          <a:p>
            <a:r>
              <a:rPr lang="en-US" dirty="0"/>
              <a:t>Click to edit Master subtitle style</a:t>
            </a:r>
          </a:p>
        </p:txBody>
      </p:sp>
      <p:sp>
        <p:nvSpPr>
          <p:cNvPr id="5" name="Rectangle 4"/>
          <p:cNvSpPr/>
          <p:nvPr userDrawn="1"/>
        </p:nvSpPr>
        <p:spPr>
          <a:xfrm>
            <a:off x="630194" y="1000913"/>
            <a:ext cx="7797114" cy="1804087"/>
          </a:xfrm>
          <a:prstGeom prst="rect">
            <a:avLst/>
          </a:prstGeom>
          <a:solidFill>
            <a:schemeClr val="bg1"/>
          </a:solidFill>
          <a:ln w="76200">
            <a:solidFill>
              <a:srgbClr val="3D85C6"/>
            </a:solidFill>
          </a:ln>
        </p:spPr>
        <p:style>
          <a:lnRef idx="2">
            <a:schemeClr val="accent1">
              <a:shade val="50000"/>
            </a:schemeClr>
          </a:lnRef>
          <a:fillRef idx="1">
            <a:schemeClr val="accent1"/>
          </a:fillRef>
          <a:effectRef idx="0">
            <a:schemeClr val="accent1"/>
          </a:effectRef>
          <a:fontRef idx="minor">
            <a:schemeClr val="lt1"/>
          </a:fontRef>
        </p:style>
        <p:txBody>
          <a:bodyPr lIns="91188" tIns="45594" rIns="91188" bIns="45594" rtlCol="0" anchor="ctr"/>
          <a:lstStyle/>
          <a:p>
            <a:pPr algn="ctr" defTabSz="911851"/>
            <a:endParaRPr lang="en-US">
              <a:solidFill>
                <a:prstClr val="white"/>
              </a:solidFill>
              <a:sym typeface="Palatino" charset="0"/>
            </a:endParaRPr>
          </a:p>
        </p:txBody>
      </p:sp>
      <p:sp>
        <p:nvSpPr>
          <p:cNvPr id="6" name="Title 1"/>
          <p:cNvSpPr>
            <a:spLocks noGrp="1"/>
          </p:cNvSpPr>
          <p:nvPr>
            <p:ph type="ctrTitle"/>
          </p:nvPr>
        </p:nvSpPr>
        <p:spPr>
          <a:xfrm>
            <a:off x="710523" y="1019286"/>
            <a:ext cx="7611533" cy="1790700"/>
          </a:xfrm>
        </p:spPr>
        <p:txBody>
          <a:bodyPr anchor="t" anchorCtr="0">
            <a:normAutofit/>
          </a:bodyPr>
          <a:lstStyle>
            <a:lvl1pPr algn="ctr">
              <a:defRPr sz="4500">
                <a:solidFill>
                  <a:srgbClr val="3D85C6"/>
                </a:solidFill>
              </a:defRPr>
            </a:lvl1pPr>
          </a:lstStyle>
          <a:p>
            <a:r>
              <a:rPr lang="en-US" dirty="0"/>
              <a:t>Click to edit Master title style</a:t>
            </a:r>
          </a:p>
        </p:txBody>
      </p:sp>
    </p:spTree>
    <p:extLst>
      <p:ext uri="{BB962C8B-B14F-4D97-AF65-F5344CB8AC3E}">
        <p14:creationId xmlns:p14="http://schemas.microsoft.com/office/powerpoint/2010/main" val="93191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334" y="356462"/>
            <a:ext cx="7886700" cy="380058"/>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813844" y="1198179"/>
            <a:ext cx="7886700" cy="31770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943082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4354" y="366972"/>
            <a:ext cx="7886700" cy="380058"/>
          </a:xfrm>
        </p:spPr>
        <p:txBody>
          <a:bodyPr>
            <a:noAutofit/>
          </a:bodyPr>
          <a:lstStyle>
            <a:lvl1pPr algn="ctr">
              <a:defRPr sz="2800"/>
            </a:lvl1pPr>
          </a:lstStyle>
          <a:p>
            <a:r>
              <a:rPr lang="en-US" dirty="0"/>
              <a:t>Table of Contents</a:t>
            </a:r>
          </a:p>
        </p:txBody>
      </p:sp>
      <p:sp>
        <p:nvSpPr>
          <p:cNvPr id="3" name="Content Placeholder 2"/>
          <p:cNvSpPr>
            <a:spLocks noGrp="1"/>
          </p:cNvSpPr>
          <p:nvPr>
            <p:ph idx="1" hasCustomPrompt="1"/>
          </p:nvPr>
        </p:nvSpPr>
        <p:spPr>
          <a:xfrm>
            <a:off x="813844" y="1187671"/>
            <a:ext cx="7886700" cy="3187562"/>
          </a:xfrm>
        </p:spPr>
        <p:txBody>
          <a:bodyPr/>
          <a:lstStyle>
            <a:lvl1pPr marL="455926" indent="-455926">
              <a:buFont typeface="+mj-lt"/>
              <a:buAutoNum type="arabicPeriod"/>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1961322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5926" indent="0">
              <a:buNone/>
              <a:defRPr sz="2000">
                <a:solidFill>
                  <a:schemeClr val="tx1">
                    <a:tint val="75000"/>
                  </a:schemeClr>
                </a:solidFill>
              </a:defRPr>
            </a:lvl2pPr>
            <a:lvl3pPr marL="911851" indent="0">
              <a:buNone/>
              <a:defRPr sz="1800">
                <a:solidFill>
                  <a:schemeClr val="tx1">
                    <a:tint val="75000"/>
                  </a:schemeClr>
                </a:solidFill>
              </a:defRPr>
            </a:lvl3pPr>
            <a:lvl4pPr marL="1367776" indent="0">
              <a:buNone/>
              <a:defRPr sz="1600">
                <a:solidFill>
                  <a:schemeClr val="tx1">
                    <a:tint val="75000"/>
                  </a:schemeClr>
                </a:solidFill>
              </a:defRPr>
            </a:lvl4pPr>
            <a:lvl5pPr marL="1823701" indent="0">
              <a:buNone/>
              <a:defRPr sz="1600">
                <a:solidFill>
                  <a:schemeClr val="tx1">
                    <a:tint val="75000"/>
                  </a:schemeClr>
                </a:solidFill>
              </a:defRPr>
            </a:lvl5pPr>
            <a:lvl6pPr marL="2279625" indent="0">
              <a:buNone/>
              <a:defRPr sz="1600">
                <a:solidFill>
                  <a:schemeClr val="tx1">
                    <a:tint val="75000"/>
                  </a:schemeClr>
                </a:solidFill>
              </a:defRPr>
            </a:lvl6pPr>
            <a:lvl7pPr marL="2735550" indent="0">
              <a:buNone/>
              <a:defRPr sz="1600">
                <a:solidFill>
                  <a:schemeClr val="tx1">
                    <a:tint val="75000"/>
                  </a:schemeClr>
                </a:solidFill>
              </a:defRPr>
            </a:lvl7pPr>
            <a:lvl8pPr marL="3191475" indent="0">
              <a:buNone/>
              <a:defRPr sz="1600">
                <a:solidFill>
                  <a:schemeClr val="tx1">
                    <a:tint val="75000"/>
                  </a:schemeClr>
                </a:solidFill>
              </a:defRPr>
            </a:lvl8pPr>
            <a:lvl9pPr marL="36474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107865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3333" y="345952"/>
            <a:ext cx="7886700" cy="380058"/>
          </a:xfrm>
        </p:spPr>
        <p:txBody>
          <a:bodyPr>
            <a:no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198817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normAutofit/>
          </a:bodyPr>
          <a:lstStyle>
            <a:lvl1pPr>
              <a:defRPr sz="2800"/>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5926" indent="0">
              <a:buNone/>
              <a:defRPr sz="2000" b="1"/>
            </a:lvl2pPr>
            <a:lvl3pPr marL="911851" indent="0">
              <a:buNone/>
              <a:defRPr sz="1800" b="1"/>
            </a:lvl3pPr>
            <a:lvl4pPr marL="1367776" indent="0">
              <a:buNone/>
              <a:defRPr sz="1600" b="1"/>
            </a:lvl4pPr>
            <a:lvl5pPr marL="1823701" indent="0">
              <a:buNone/>
              <a:defRPr sz="1600" b="1"/>
            </a:lvl5pPr>
            <a:lvl6pPr marL="2279625" indent="0">
              <a:buNone/>
              <a:defRPr sz="1600" b="1"/>
            </a:lvl6pPr>
            <a:lvl7pPr marL="2735550" indent="0">
              <a:buNone/>
              <a:defRPr sz="1600" b="1"/>
            </a:lvl7pPr>
            <a:lvl8pPr marL="3191475" indent="0">
              <a:buNone/>
              <a:defRPr sz="1600" b="1"/>
            </a:lvl8pPr>
            <a:lvl9pPr marL="36474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20"/>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6" y="1260872"/>
            <a:ext cx="3887391" cy="617934"/>
          </a:xfrm>
        </p:spPr>
        <p:txBody>
          <a:bodyPr anchor="b"/>
          <a:lstStyle>
            <a:lvl1pPr marL="0" indent="0">
              <a:buNone/>
              <a:defRPr sz="2400" b="1"/>
            </a:lvl1pPr>
            <a:lvl2pPr marL="455926" indent="0">
              <a:buNone/>
              <a:defRPr sz="2000" b="1"/>
            </a:lvl2pPr>
            <a:lvl3pPr marL="911851" indent="0">
              <a:buNone/>
              <a:defRPr sz="1800" b="1"/>
            </a:lvl3pPr>
            <a:lvl4pPr marL="1367776" indent="0">
              <a:buNone/>
              <a:defRPr sz="1600" b="1"/>
            </a:lvl4pPr>
            <a:lvl5pPr marL="1823701" indent="0">
              <a:buNone/>
              <a:defRPr sz="1600" b="1"/>
            </a:lvl5pPr>
            <a:lvl6pPr marL="2279625" indent="0">
              <a:buNone/>
              <a:defRPr sz="1600" b="1"/>
            </a:lvl6pPr>
            <a:lvl7pPr marL="2735550" indent="0">
              <a:buNone/>
              <a:defRPr sz="1600" b="1"/>
            </a:lvl7pPr>
            <a:lvl8pPr marL="3191475" indent="0">
              <a:buNone/>
              <a:defRPr sz="1600" b="1"/>
            </a:lvl8pPr>
            <a:lvl9pPr marL="36474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6" y="1878820"/>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3686218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3844" y="345945"/>
            <a:ext cx="7886700" cy="380058"/>
          </a:xfrm>
        </p:spPr>
        <p:txBody>
          <a:bodyPr>
            <a:noAutofit/>
          </a:bodyPr>
          <a:lstStyle>
            <a:lvl1pPr>
              <a:defRPr sz="2800"/>
            </a:lvl1pPr>
          </a:lstStyle>
          <a:p>
            <a:r>
              <a:rPr lang="en-US" dirty="0"/>
              <a:t>Click to edit Master title style</a:t>
            </a:r>
          </a:p>
        </p:txBody>
      </p:sp>
      <p:sp>
        <p:nvSpPr>
          <p:cNvPr id="3" name="Date Placeholder 2"/>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3452839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hap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4524" y="2141310"/>
            <a:ext cx="3627528" cy="380058"/>
          </a:xfrm>
        </p:spPr>
        <p:txBody>
          <a:bodyPr/>
          <a:lstStyle>
            <a:lvl1pPr>
              <a:defRPr/>
            </a:lvl1pPr>
          </a:lstStyle>
          <a:p>
            <a:r>
              <a:rPr lang="en-US" dirty="0"/>
              <a:t>Chapter Slide</a:t>
            </a:r>
          </a:p>
        </p:txBody>
      </p:sp>
      <p:sp>
        <p:nvSpPr>
          <p:cNvPr id="3" name="Date Placeholder 2"/>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425567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3844" y="345945"/>
            <a:ext cx="7886700" cy="380058"/>
          </a:xfrm>
        </p:spPr>
        <p:txBody>
          <a:bodyPr>
            <a:noAutofit/>
          </a:bodyPr>
          <a:lstStyle>
            <a:lvl1pPr algn="l">
              <a:defRPr sz="2800"/>
            </a:lvl1pPr>
          </a:lstStyle>
          <a:p>
            <a:r>
              <a:rPr lang="en-US" dirty="0"/>
              <a:t>Summary Slide</a:t>
            </a:r>
          </a:p>
        </p:txBody>
      </p:sp>
      <p:sp>
        <p:nvSpPr>
          <p:cNvPr id="3" name="Content Placeholder 2"/>
          <p:cNvSpPr>
            <a:spLocks noGrp="1"/>
          </p:cNvSpPr>
          <p:nvPr>
            <p:ph idx="1" hasCustomPrompt="1"/>
          </p:nvPr>
        </p:nvSpPr>
        <p:spPr>
          <a:xfrm>
            <a:off x="1959437" y="1208691"/>
            <a:ext cx="6412675" cy="2852672"/>
          </a:xfrm>
        </p:spPr>
        <p:txBody>
          <a:bodyPr/>
          <a:lstStyle>
            <a:lvl1pPr marL="455926" indent="-455926">
              <a:buFont typeface="+mj-lt"/>
              <a:buNone/>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230156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592235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1802869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740572"/>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66"/>
            <a:ext cx="2949178" cy="2858691"/>
          </a:xfrm>
        </p:spPr>
        <p:txBody>
          <a:bodyPr/>
          <a:lstStyle>
            <a:lvl1pPr marL="0" indent="0">
              <a:buNone/>
              <a:defRPr sz="1600"/>
            </a:lvl1pPr>
            <a:lvl2pPr marL="455926" indent="0">
              <a:buNone/>
              <a:defRPr sz="1400"/>
            </a:lvl2pPr>
            <a:lvl3pPr marL="911851" indent="0">
              <a:buNone/>
              <a:defRPr sz="1200"/>
            </a:lvl3pPr>
            <a:lvl4pPr marL="1367776" indent="0">
              <a:buNone/>
              <a:defRPr sz="1000"/>
            </a:lvl4pPr>
            <a:lvl5pPr marL="1823701" indent="0">
              <a:buNone/>
              <a:defRPr sz="1000"/>
            </a:lvl5pPr>
            <a:lvl6pPr marL="2279625" indent="0">
              <a:buNone/>
              <a:defRPr sz="1000"/>
            </a:lvl6pPr>
            <a:lvl7pPr marL="2735550" indent="0">
              <a:buNone/>
              <a:defRPr sz="1000"/>
            </a:lvl7pPr>
            <a:lvl8pPr marL="3191475" indent="0">
              <a:buNone/>
              <a:defRPr sz="1000"/>
            </a:lvl8pPr>
            <a:lvl9pPr marL="36474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1551254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no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3200"/>
            </a:lvl1pPr>
            <a:lvl2pPr marL="455926" indent="0">
              <a:buNone/>
              <a:defRPr sz="2800"/>
            </a:lvl2pPr>
            <a:lvl3pPr marL="911851" indent="0">
              <a:buNone/>
              <a:defRPr sz="2400"/>
            </a:lvl3pPr>
            <a:lvl4pPr marL="1367776" indent="0">
              <a:buNone/>
              <a:defRPr sz="2000"/>
            </a:lvl4pPr>
            <a:lvl5pPr marL="1823701" indent="0">
              <a:buNone/>
              <a:defRPr sz="2000"/>
            </a:lvl5pPr>
            <a:lvl6pPr marL="2279625" indent="0">
              <a:buNone/>
              <a:defRPr sz="2000"/>
            </a:lvl6pPr>
            <a:lvl7pPr marL="2735550" indent="0">
              <a:buNone/>
              <a:defRPr sz="2000"/>
            </a:lvl7pPr>
            <a:lvl8pPr marL="3191475" indent="0">
              <a:buNone/>
              <a:defRPr sz="2000"/>
            </a:lvl8pPr>
            <a:lvl9pPr marL="36474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66"/>
            <a:ext cx="2949178" cy="2858691"/>
          </a:xfrm>
        </p:spPr>
        <p:txBody>
          <a:bodyPr/>
          <a:lstStyle>
            <a:lvl1pPr marL="0" indent="0">
              <a:buNone/>
              <a:defRPr sz="1600"/>
            </a:lvl1pPr>
            <a:lvl2pPr marL="455926" indent="0">
              <a:buNone/>
              <a:defRPr sz="1400"/>
            </a:lvl2pPr>
            <a:lvl3pPr marL="911851" indent="0">
              <a:buNone/>
              <a:defRPr sz="1200"/>
            </a:lvl3pPr>
            <a:lvl4pPr marL="1367776" indent="0">
              <a:buNone/>
              <a:defRPr sz="1000"/>
            </a:lvl4pPr>
            <a:lvl5pPr marL="1823701" indent="0">
              <a:buNone/>
              <a:defRPr sz="1000"/>
            </a:lvl5pPr>
            <a:lvl6pPr marL="2279625" indent="0">
              <a:buNone/>
              <a:defRPr sz="1000"/>
            </a:lvl6pPr>
            <a:lvl7pPr marL="2735550" indent="0">
              <a:buNone/>
              <a:defRPr sz="1000"/>
            </a:lvl7pPr>
            <a:lvl8pPr marL="3191475" indent="0">
              <a:buNone/>
              <a:defRPr sz="1000"/>
            </a:lvl8pPr>
            <a:lvl9pPr marL="36474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3793946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a:xfrm>
            <a:off x="813844" y="1187671"/>
            <a:ext cx="7886700" cy="318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4219672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norm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a:xfrm>
            <a:off x="628656"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188" tIns="45594" rIns="91188" bIns="45594"/>
          <a:lstStyle/>
          <a:p>
            <a:pPr defTabSz="911851"/>
            <a:fld id="{53044999-0F86-40F3-A867-3F8737EA1B48}" type="datetimeFigureOut">
              <a:rPr lang="en-US" smtClean="0">
                <a:solidFill>
                  <a:prstClr val="black"/>
                </a:solidFill>
                <a:ea typeface="ヒラギノ明朝 ProN W3" charset="-128"/>
                <a:sym typeface="Palatino" charset="0"/>
              </a:rPr>
              <a:pPr defTabSz="911851"/>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188" tIns="45594" rIns="91188" bIns="45594"/>
          <a:lstStyle/>
          <a:p>
            <a:pPr defTabSz="911851"/>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188" tIns="45594" rIns="91188" bIns="45594"/>
          <a:lstStyle/>
          <a:p>
            <a:pPr defTabSz="911851"/>
            <a:fld id="{39E2CA85-ACD8-4244-B4B3-45F43742B44E}" type="slidenum">
              <a:rPr lang="en-US" smtClean="0">
                <a:solidFill>
                  <a:prstClr val="black"/>
                </a:solidFill>
                <a:ea typeface="ヒラギノ明朝 ProN W3" charset="-128"/>
                <a:sym typeface="Palatino" charset="0"/>
              </a:rPr>
              <a:pPr defTabSz="911851"/>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1091163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84563" y="4089804"/>
            <a:ext cx="6858000" cy="548626"/>
          </a:xfrm>
        </p:spPr>
        <p:txBody>
          <a:bodyPr/>
          <a:lstStyle>
            <a:lvl1pPr marL="0" indent="0" algn="ctr">
              <a:buNone/>
              <a:defRPr sz="2400" b="1" i="0"/>
            </a:lvl1pPr>
            <a:lvl2pPr marL="455926" indent="0" algn="ctr">
              <a:buNone/>
              <a:defRPr sz="2000"/>
            </a:lvl2pPr>
            <a:lvl3pPr marL="911851" indent="0" algn="ctr">
              <a:buNone/>
              <a:defRPr sz="1800"/>
            </a:lvl3pPr>
            <a:lvl4pPr marL="1367776" indent="0" algn="ctr">
              <a:buNone/>
              <a:defRPr sz="1600"/>
            </a:lvl4pPr>
            <a:lvl5pPr marL="1823701" indent="0" algn="ctr">
              <a:buNone/>
              <a:defRPr sz="1600"/>
            </a:lvl5pPr>
            <a:lvl6pPr marL="2279625" indent="0" algn="ctr">
              <a:buNone/>
              <a:defRPr sz="1600"/>
            </a:lvl6pPr>
            <a:lvl7pPr marL="2735550" indent="0" algn="ctr">
              <a:buNone/>
              <a:defRPr sz="1600"/>
            </a:lvl7pPr>
            <a:lvl8pPr marL="3191475" indent="0" algn="ctr">
              <a:buNone/>
              <a:defRPr sz="1600"/>
            </a:lvl8pPr>
            <a:lvl9pPr marL="3647400" indent="0" algn="ctr">
              <a:buNone/>
              <a:defRPr sz="1600"/>
            </a:lvl9pPr>
          </a:lstStyle>
          <a:p>
            <a:r>
              <a:rPr lang="en-US" i="0" dirty="0"/>
              <a:t>theschwartzcenter.org</a:t>
            </a:r>
            <a:endParaRPr lang="en-US" dirty="0"/>
          </a:p>
        </p:txBody>
      </p:sp>
      <p:sp>
        <p:nvSpPr>
          <p:cNvPr id="5" name="Rectangle 4"/>
          <p:cNvSpPr/>
          <p:nvPr userDrawn="1"/>
        </p:nvSpPr>
        <p:spPr>
          <a:xfrm>
            <a:off x="630194" y="1000913"/>
            <a:ext cx="7797114" cy="1804087"/>
          </a:xfrm>
          <a:prstGeom prst="rect">
            <a:avLst/>
          </a:prstGeom>
          <a:solidFill>
            <a:schemeClr val="bg1"/>
          </a:solidFill>
          <a:ln w="76200">
            <a:solidFill>
              <a:srgbClr val="3D85C6"/>
            </a:solidFill>
          </a:ln>
        </p:spPr>
        <p:style>
          <a:lnRef idx="2">
            <a:schemeClr val="accent1">
              <a:shade val="50000"/>
            </a:schemeClr>
          </a:lnRef>
          <a:fillRef idx="1">
            <a:schemeClr val="accent1"/>
          </a:fillRef>
          <a:effectRef idx="0">
            <a:schemeClr val="accent1"/>
          </a:effectRef>
          <a:fontRef idx="minor">
            <a:schemeClr val="lt1"/>
          </a:fontRef>
        </p:style>
        <p:txBody>
          <a:bodyPr lIns="91188" tIns="45594" rIns="91188" bIns="45594" rtlCol="0" anchor="ctr"/>
          <a:lstStyle/>
          <a:p>
            <a:pPr algn="ctr" defTabSz="911851"/>
            <a:endParaRPr lang="en-US">
              <a:solidFill>
                <a:prstClr val="white"/>
              </a:solidFill>
              <a:sym typeface="Palatino" charset="0"/>
            </a:endParaRPr>
          </a:p>
        </p:txBody>
      </p:sp>
      <p:sp>
        <p:nvSpPr>
          <p:cNvPr id="6" name="Title 1"/>
          <p:cNvSpPr>
            <a:spLocks noGrp="1"/>
          </p:cNvSpPr>
          <p:nvPr>
            <p:ph type="ctrTitle"/>
          </p:nvPr>
        </p:nvSpPr>
        <p:spPr>
          <a:xfrm>
            <a:off x="710523" y="1019286"/>
            <a:ext cx="7611533" cy="1790700"/>
          </a:xfrm>
        </p:spPr>
        <p:txBody>
          <a:bodyPr anchor="t" anchorCtr="0">
            <a:normAutofit/>
          </a:bodyPr>
          <a:lstStyle>
            <a:lvl1pPr algn="ctr">
              <a:defRPr sz="4500">
                <a:solidFill>
                  <a:srgbClr val="3D85C6"/>
                </a:solidFill>
              </a:defRPr>
            </a:lvl1pPr>
          </a:lstStyle>
          <a:p>
            <a:r>
              <a:rPr lang="en-US" dirty="0"/>
              <a:t>Click to edit Master title style</a:t>
            </a:r>
          </a:p>
        </p:txBody>
      </p:sp>
    </p:spTree>
    <p:extLst>
      <p:ext uri="{BB962C8B-B14F-4D97-AF65-F5344CB8AC3E}">
        <p14:creationId xmlns:p14="http://schemas.microsoft.com/office/powerpoint/2010/main" val="3805908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0643" y="3216325"/>
            <a:ext cx="6858000" cy="548626"/>
          </a:xfrm>
        </p:spPr>
        <p:txBody>
          <a:bodyPr/>
          <a:lstStyle>
            <a:lvl1pPr marL="0" indent="0" algn="ctr">
              <a:buNone/>
              <a:defRPr sz="2400" i="1"/>
            </a:lvl1pPr>
            <a:lvl2pPr marL="456290" indent="0" algn="ctr">
              <a:buNone/>
              <a:defRPr sz="2000"/>
            </a:lvl2pPr>
            <a:lvl3pPr marL="912579" indent="0" algn="ctr">
              <a:buNone/>
              <a:defRPr sz="1800"/>
            </a:lvl3pPr>
            <a:lvl4pPr marL="1368868" indent="0" algn="ctr">
              <a:buNone/>
              <a:defRPr sz="1600"/>
            </a:lvl4pPr>
            <a:lvl5pPr marL="1825157" indent="0" algn="ctr">
              <a:buNone/>
              <a:defRPr sz="1600"/>
            </a:lvl5pPr>
            <a:lvl6pPr marL="2281445" indent="0" algn="ctr">
              <a:buNone/>
              <a:defRPr sz="1600"/>
            </a:lvl6pPr>
            <a:lvl7pPr marL="2737734" indent="0" algn="ctr">
              <a:buNone/>
              <a:defRPr sz="1600"/>
            </a:lvl7pPr>
            <a:lvl8pPr marL="3194023" indent="0" algn="ctr">
              <a:buNone/>
              <a:defRPr sz="1600"/>
            </a:lvl8pPr>
            <a:lvl9pPr marL="3650312" indent="0" algn="ctr">
              <a:buNone/>
              <a:defRPr sz="1600"/>
            </a:lvl9pPr>
          </a:lstStyle>
          <a:p>
            <a:r>
              <a:rPr lang="en-US" dirty="0"/>
              <a:t>Click to edit Master subtitle style</a:t>
            </a:r>
          </a:p>
        </p:txBody>
      </p:sp>
      <p:sp>
        <p:nvSpPr>
          <p:cNvPr id="5" name="Rectangle 4"/>
          <p:cNvSpPr/>
          <p:nvPr userDrawn="1"/>
        </p:nvSpPr>
        <p:spPr>
          <a:xfrm>
            <a:off x="630194" y="1000913"/>
            <a:ext cx="7797114" cy="1804087"/>
          </a:xfrm>
          <a:prstGeom prst="rect">
            <a:avLst/>
          </a:prstGeom>
          <a:solidFill>
            <a:schemeClr val="bg1"/>
          </a:solidFill>
          <a:ln w="76200">
            <a:solidFill>
              <a:srgbClr val="3D85C6"/>
            </a:solidFill>
          </a:ln>
        </p:spPr>
        <p:style>
          <a:lnRef idx="2">
            <a:schemeClr val="accent1">
              <a:shade val="50000"/>
            </a:schemeClr>
          </a:lnRef>
          <a:fillRef idx="1">
            <a:schemeClr val="accent1"/>
          </a:fillRef>
          <a:effectRef idx="0">
            <a:schemeClr val="accent1"/>
          </a:effectRef>
          <a:fontRef idx="minor">
            <a:schemeClr val="lt1"/>
          </a:fontRef>
        </p:style>
        <p:txBody>
          <a:bodyPr lIns="91260" tIns="45630" rIns="91260" bIns="45630" rtlCol="0" anchor="ctr"/>
          <a:lstStyle/>
          <a:p>
            <a:pPr algn="ctr" defTabSz="912579"/>
            <a:endParaRPr lang="en-US">
              <a:solidFill>
                <a:prstClr val="white"/>
              </a:solidFill>
              <a:sym typeface="Palatino" charset="0"/>
            </a:endParaRPr>
          </a:p>
        </p:txBody>
      </p:sp>
      <p:sp>
        <p:nvSpPr>
          <p:cNvPr id="6" name="Title 1"/>
          <p:cNvSpPr>
            <a:spLocks noGrp="1"/>
          </p:cNvSpPr>
          <p:nvPr>
            <p:ph type="ctrTitle"/>
          </p:nvPr>
        </p:nvSpPr>
        <p:spPr>
          <a:xfrm>
            <a:off x="710535" y="1019286"/>
            <a:ext cx="7611533" cy="1790700"/>
          </a:xfrm>
        </p:spPr>
        <p:txBody>
          <a:bodyPr anchor="t" anchorCtr="0">
            <a:normAutofit/>
          </a:bodyPr>
          <a:lstStyle>
            <a:lvl1pPr algn="ctr">
              <a:defRPr sz="4500">
                <a:solidFill>
                  <a:srgbClr val="3D85C6"/>
                </a:solidFill>
              </a:defRPr>
            </a:lvl1pPr>
          </a:lstStyle>
          <a:p>
            <a:r>
              <a:rPr lang="en-US" dirty="0"/>
              <a:t>Click to edit Master title style</a:t>
            </a:r>
          </a:p>
        </p:txBody>
      </p:sp>
    </p:spTree>
    <p:extLst>
      <p:ext uri="{BB962C8B-B14F-4D97-AF65-F5344CB8AC3E}">
        <p14:creationId xmlns:p14="http://schemas.microsoft.com/office/powerpoint/2010/main" val="1283787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334" y="356462"/>
            <a:ext cx="7886700" cy="380058"/>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813844" y="1198179"/>
            <a:ext cx="7886700" cy="31770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965570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4354" y="366972"/>
            <a:ext cx="7886700" cy="380058"/>
          </a:xfrm>
        </p:spPr>
        <p:txBody>
          <a:bodyPr>
            <a:noAutofit/>
          </a:bodyPr>
          <a:lstStyle>
            <a:lvl1pPr algn="ctr">
              <a:defRPr sz="2800"/>
            </a:lvl1pPr>
          </a:lstStyle>
          <a:p>
            <a:r>
              <a:rPr lang="en-US" dirty="0"/>
              <a:t>Table of Contents</a:t>
            </a:r>
          </a:p>
        </p:txBody>
      </p:sp>
      <p:sp>
        <p:nvSpPr>
          <p:cNvPr id="3" name="Content Placeholder 2"/>
          <p:cNvSpPr>
            <a:spLocks noGrp="1"/>
          </p:cNvSpPr>
          <p:nvPr>
            <p:ph idx="1" hasCustomPrompt="1"/>
          </p:nvPr>
        </p:nvSpPr>
        <p:spPr>
          <a:xfrm>
            <a:off x="813844" y="1187671"/>
            <a:ext cx="7886700" cy="3187562"/>
          </a:xfrm>
        </p:spPr>
        <p:txBody>
          <a:bodyPr/>
          <a:lstStyle>
            <a:lvl1pPr marL="456290" indent="-456290">
              <a:buFont typeface="+mj-lt"/>
              <a:buAutoNum type="arabicPeriod"/>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2240541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4"/>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6290" indent="0">
              <a:buNone/>
              <a:defRPr sz="2000">
                <a:solidFill>
                  <a:schemeClr val="tx1">
                    <a:tint val="75000"/>
                  </a:schemeClr>
                </a:solidFill>
              </a:defRPr>
            </a:lvl2pPr>
            <a:lvl3pPr marL="912579" indent="0">
              <a:buNone/>
              <a:defRPr sz="1800">
                <a:solidFill>
                  <a:schemeClr val="tx1">
                    <a:tint val="75000"/>
                  </a:schemeClr>
                </a:solidFill>
              </a:defRPr>
            </a:lvl3pPr>
            <a:lvl4pPr marL="1368868" indent="0">
              <a:buNone/>
              <a:defRPr sz="1600">
                <a:solidFill>
                  <a:schemeClr val="tx1">
                    <a:tint val="75000"/>
                  </a:schemeClr>
                </a:solidFill>
              </a:defRPr>
            </a:lvl4pPr>
            <a:lvl5pPr marL="1825157" indent="0">
              <a:buNone/>
              <a:defRPr sz="1600">
                <a:solidFill>
                  <a:schemeClr val="tx1">
                    <a:tint val="75000"/>
                  </a:schemeClr>
                </a:solidFill>
              </a:defRPr>
            </a:lvl5pPr>
            <a:lvl6pPr marL="2281445" indent="0">
              <a:buNone/>
              <a:defRPr sz="1600">
                <a:solidFill>
                  <a:schemeClr val="tx1">
                    <a:tint val="75000"/>
                  </a:schemeClr>
                </a:solidFill>
              </a:defRPr>
            </a:lvl6pPr>
            <a:lvl7pPr marL="2737734" indent="0">
              <a:buNone/>
              <a:defRPr sz="1600">
                <a:solidFill>
                  <a:schemeClr val="tx1">
                    <a:tint val="75000"/>
                  </a:schemeClr>
                </a:solidFill>
              </a:defRPr>
            </a:lvl7pPr>
            <a:lvl8pPr marL="3194023" indent="0">
              <a:buNone/>
              <a:defRPr sz="1600">
                <a:solidFill>
                  <a:schemeClr val="tx1">
                    <a:tint val="75000"/>
                  </a:schemeClr>
                </a:solidFill>
              </a:defRPr>
            </a:lvl8pPr>
            <a:lvl9pPr marL="365031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351145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1981300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3333" y="345952"/>
            <a:ext cx="7886700" cy="380058"/>
          </a:xfrm>
        </p:spPr>
        <p:txBody>
          <a:bodyPr>
            <a:no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418812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normAutofit/>
          </a:bodyPr>
          <a:lstStyle>
            <a:lvl1pPr>
              <a:defRPr sz="2800"/>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6290" indent="0">
              <a:buNone/>
              <a:defRPr sz="2000" b="1"/>
            </a:lvl2pPr>
            <a:lvl3pPr marL="912579" indent="0">
              <a:buNone/>
              <a:defRPr sz="1800" b="1"/>
            </a:lvl3pPr>
            <a:lvl4pPr marL="1368868" indent="0">
              <a:buNone/>
              <a:defRPr sz="1600" b="1"/>
            </a:lvl4pPr>
            <a:lvl5pPr marL="1825157" indent="0">
              <a:buNone/>
              <a:defRPr sz="1600" b="1"/>
            </a:lvl5pPr>
            <a:lvl6pPr marL="2281445" indent="0">
              <a:buNone/>
              <a:defRPr sz="1600" b="1"/>
            </a:lvl6pPr>
            <a:lvl7pPr marL="2737734" indent="0">
              <a:buNone/>
              <a:defRPr sz="1600" b="1"/>
            </a:lvl7pPr>
            <a:lvl8pPr marL="3194023" indent="0">
              <a:buNone/>
              <a:defRPr sz="1600" b="1"/>
            </a:lvl8pPr>
            <a:lvl9pPr marL="3650312"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1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8" y="1260872"/>
            <a:ext cx="3887391" cy="617934"/>
          </a:xfrm>
        </p:spPr>
        <p:txBody>
          <a:bodyPr anchor="b"/>
          <a:lstStyle>
            <a:lvl1pPr marL="0" indent="0">
              <a:buNone/>
              <a:defRPr sz="2400" b="1"/>
            </a:lvl1pPr>
            <a:lvl2pPr marL="456290" indent="0">
              <a:buNone/>
              <a:defRPr sz="2000" b="1"/>
            </a:lvl2pPr>
            <a:lvl3pPr marL="912579" indent="0">
              <a:buNone/>
              <a:defRPr sz="1800" b="1"/>
            </a:lvl3pPr>
            <a:lvl4pPr marL="1368868" indent="0">
              <a:buNone/>
              <a:defRPr sz="1600" b="1"/>
            </a:lvl4pPr>
            <a:lvl5pPr marL="1825157" indent="0">
              <a:buNone/>
              <a:defRPr sz="1600" b="1"/>
            </a:lvl5pPr>
            <a:lvl6pPr marL="2281445" indent="0">
              <a:buNone/>
              <a:defRPr sz="1600" b="1"/>
            </a:lvl6pPr>
            <a:lvl7pPr marL="2737734" indent="0">
              <a:buNone/>
              <a:defRPr sz="1600" b="1"/>
            </a:lvl7pPr>
            <a:lvl8pPr marL="3194023" indent="0">
              <a:buNone/>
              <a:defRPr sz="1600" b="1"/>
            </a:lvl8pPr>
            <a:lvl9pPr marL="36503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8" y="187881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2286940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3844" y="345945"/>
            <a:ext cx="7886700" cy="380058"/>
          </a:xfrm>
        </p:spPr>
        <p:txBody>
          <a:bodyPr>
            <a:noAutofit/>
          </a:bodyPr>
          <a:lstStyle>
            <a:lvl1pPr>
              <a:defRPr sz="2800"/>
            </a:lvl1pPr>
          </a:lstStyle>
          <a:p>
            <a:r>
              <a:rPr lang="en-US" dirty="0"/>
              <a:t>Click to edit Master title style</a:t>
            </a:r>
          </a:p>
        </p:txBody>
      </p:sp>
      <p:sp>
        <p:nvSpPr>
          <p:cNvPr id="3" name="Date Placeholder 2"/>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869398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Chap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4524" y="2141310"/>
            <a:ext cx="3627528" cy="380058"/>
          </a:xfrm>
        </p:spPr>
        <p:txBody>
          <a:bodyPr/>
          <a:lstStyle>
            <a:lvl1pPr>
              <a:defRPr/>
            </a:lvl1pPr>
          </a:lstStyle>
          <a:p>
            <a:r>
              <a:rPr lang="en-US" dirty="0"/>
              <a:t>Chapter Slide</a:t>
            </a:r>
          </a:p>
        </p:txBody>
      </p:sp>
      <p:sp>
        <p:nvSpPr>
          <p:cNvPr id="3" name="Date Placeholder 2"/>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2605691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3844" y="345945"/>
            <a:ext cx="7886700" cy="380058"/>
          </a:xfrm>
        </p:spPr>
        <p:txBody>
          <a:bodyPr>
            <a:noAutofit/>
          </a:bodyPr>
          <a:lstStyle>
            <a:lvl1pPr algn="l">
              <a:defRPr sz="2800"/>
            </a:lvl1pPr>
          </a:lstStyle>
          <a:p>
            <a:r>
              <a:rPr lang="en-US" dirty="0"/>
              <a:t>Summary Slide</a:t>
            </a:r>
          </a:p>
        </p:txBody>
      </p:sp>
      <p:sp>
        <p:nvSpPr>
          <p:cNvPr id="3" name="Content Placeholder 2"/>
          <p:cNvSpPr>
            <a:spLocks noGrp="1"/>
          </p:cNvSpPr>
          <p:nvPr>
            <p:ph idx="1" hasCustomPrompt="1"/>
          </p:nvPr>
        </p:nvSpPr>
        <p:spPr>
          <a:xfrm>
            <a:off x="1959448" y="1208691"/>
            <a:ext cx="6412675" cy="2852672"/>
          </a:xfrm>
        </p:spPr>
        <p:txBody>
          <a:bodyPr/>
          <a:lstStyle>
            <a:lvl1pPr marL="456290" indent="-456290">
              <a:buFont typeface="+mj-lt"/>
              <a:buNone/>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4233745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2255193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740577"/>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62"/>
            <a:ext cx="2949178" cy="2858691"/>
          </a:xfrm>
        </p:spPr>
        <p:txBody>
          <a:bodyPr/>
          <a:lstStyle>
            <a:lvl1pPr marL="0" indent="0">
              <a:buNone/>
              <a:defRPr sz="1600"/>
            </a:lvl1pPr>
            <a:lvl2pPr marL="456290" indent="0">
              <a:buNone/>
              <a:defRPr sz="1400"/>
            </a:lvl2pPr>
            <a:lvl3pPr marL="912579" indent="0">
              <a:buNone/>
              <a:defRPr sz="1200"/>
            </a:lvl3pPr>
            <a:lvl4pPr marL="1368868" indent="0">
              <a:buNone/>
              <a:defRPr sz="1000"/>
            </a:lvl4pPr>
            <a:lvl5pPr marL="1825157" indent="0">
              <a:buNone/>
              <a:defRPr sz="1000"/>
            </a:lvl5pPr>
            <a:lvl6pPr marL="2281445" indent="0">
              <a:buNone/>
              <a:defRPr sz="1000"/>
            </a:lvl6pPr>
            <a:lvl7pPr marL="2737734" indent="0">
              <a:buNone/>
              <a:defRPr sz="1000"/>
            </a:lvl7pPr>
            <a:lvl8pPr marL="3194023" indent="0">
              <a:buNone/>
              <a:defRPr sz="1000"/>
            </a:lvl8pPr>
            <a:lvl9pPr marL="3650312"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15419125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no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3887391" y="740577"/>
            <a:ext cx="4629150" cy="3655219"/>
          </a:xfrm>
        </p:spPr>
        <p:txBody>
          <a:bodyPr anchor="t"/>
          <a:lstStyle>
            <a:lvl1pPr marL="0" indent="0">
              <a:buNone/>
              <a:defRPr sz="3200"/>
            </a:lvl1pPr>
            <a:lvl2pPr marL="456290" indent="0">
              <a:buNone/>
              <a:defRPr sz="2800"/>
            </a:lvl2pPr>
            <a:lvl3pPr marL="912579" indent="0">
              <a:buNone/>
              <a:defRPr sz="2400"/>
            </a:lvl3pPr>
            <a:lvl4pPr marL="1368868" indent="0">
              <a:buNone/>
              <a:defRPr sz="2000"/>
            </a:lvl4pPr>
            <a:lvl5pPr marL="1825157" indent="0">
              <a:buNone/>
              <a:defRPr sz="2000"/>
            </a:lvl5pPr>
            <a:lvl6pPr marL="2281445" indent="0">
              <a:buNone/>
              <a:defRPr sz="2000"/>
            </a:lvl6pPr>
            <a:lvl7pPr marL="2737734" indent="0">
              <a:buNone/>
              <a:defRPr sz="2000"/>
            </a:lvl7pPr>
            <a:lvl8pPr marL="3194023" indent="0">
              <a:buNone/>
              <a:defRPr sz="2000"/>
            </a:lvl8pPr>
            <a:lvl9pPr marL="3650312"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62"/>
            <a:ext cx="2949178" cy="2858691"/>
          </a:xfrm>
        </p:spPr>
        <p:txBody>
          <a:bodyPr/>
          <a:lstStyle>
            <a:lvl1pPr marL="0" indent="0">
              <a:buNone/>
              <a:defRPr sz="1600"/>
            </a:lvl1pPr>
            <a:lvl2pPr marL="456290" indent="0">
              <a:buNone/>
              <a:defRPr sz="1400"/>
            </a:lvl2pPr>
            <a:lvl3pPr marL="912579" indent="0">
              <a:buNone/>
              <a:defRPr sz="1200"/>
            </a:lvl3pPr>
            <a:lvl4pPr marL="1368868" indent="0">
              <a:buNone/>
              <a:defRPr sz="1000"/>
            </a:lvl4pPr>
            <a:lvl5pPr marL="1825157" indent="0">
              <a:buNone/>
              <a:defRPr sz="1000"/>
            </a:lvl5pPr>
            <a:lvl6pPr marL="2281445" indent="0">
              <a:buNone/>
              <a:defRPr sz="1000"/>
            </a:lvl6pPr>
            <a:lvl7pPr marL="2737734" indent="0">
              <a:buNone/>
              <a:defRPr sz="1000"/>
            </a:lvl7pPr>
            <a:lvl8pPr marL="3194023" indent="0">
              <a:buNone/>
              <a:defRPr sz="1000"/>
            </a:lvl8pPr>
            <a:lvl9pPr marL="3650312"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2997332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a:xfrm>
            <a:off x="813844" y="1187671"/>
            <a:ext cx="7886700" cy="318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3865255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3"/>
            <a:ext cx="1971675" cy="4358879"/>
          </a:xfrm>
        </p:spPr>
        <p:txBody>
          <a:bodyPr vert="eaVert">
            <a:norm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a:xfrm>
            <a:off x="628661" y="27385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260" tIns="45630" rIns="91260" bIns="45630"/>
          <a:lstStyle/>
          <a:p>
            <a:pPr defTabSz="912579"/>
            <a:fld id="{53044999-0F86-40F3-A867-3F8737EA1B48}" type="datetimeFigureOut">
              <a:rPr lang="en-US" smtClean="0">
                <a:solidFill>
                  <a:prstClr val="black"/>
                </a:solidFill>
                <a:ea typeface="ヒラギノ明朝 ProN W3" charset="-128"/>
                <a:sym typeface="Palatino" charset="0"/>
              </a:rPr>
              <a:pPr defTabSz="912579"/>
              <a:t>6/1/18</a:t>
            </a:fld>
            <a:endParaRPr lang="en-US">
              <a:solidFill>
                <a:prstClr val="black"/>
              </a:solidFill>
              <a:ea typeface="ヒラギノ明朝 ProN W3" charset="-128"/>
              <a:sym typeface="Palatino" charset="0"/>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lIns="91260" tIns="45630" rIns="91260" bIns="45630"/>
          <a:lstStyle/>
          <a:p>
            <a:pPr defTabSz="912579"/>
            <a:endParaRPr lang="en-US">
              <a:solidFill>
                <a:prstClr val="black"/>
              </a:solidFill>
              <a:ea typeface="ヒラギノ明朝 ProN W3" charset="-128"/>
              <a:sym typeface="Palatino" charset="0"/>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60" tIns="45630" rIns="91260" bIns="45630"/>
          <a:lstStyle/>
          <a:p>
            <a:pPr defTabSz="912579"/>
            <a:fld id="{39E2CA85-ACD8-4244-B4B3-45F43742B44E}" type="slidenum">
              <a:rPr lang="en-US" smtClean="0">
                <a:solidFill>
                  <a:prstClr val="black"/>
                </a:solidFill>
                <a:ea typeface="ヒラギノ明朝 ProN W3" charset="-128"/>
                <a:sym typeface="Palatino" charset="0"/>
              </a:rPr>
              <a:pPr defTabSz="912579"/>
              <a:t>‹#›</a:t>
            </a:fld>
            <a:endParaRPr lang="en-US">
              <a:solidFill>
                <a:prstClr val="black"/>
              </a:solidFill>
              <a:ea typeface="ヒラギノ明朝 ProN W3" charset="-128"/>
              <a:sym typeface="Palatino" charset="0"/>
            </a:endParaRPr>
          </a:p>
        </p:txBody>
      </p:sp>
    </p:spTree>
    <p:extLst>
      <p:ext uri="{BB962C8B-B14F-4D97-AF65-F5344CB8AC3E}">
        <p14:creationId xmlns:p14="http://schemas.microsoft.com/office/powerpoint/2010/main" val="48903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3957149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84563" y="4089804"/>
            <a:ext cx="6858000" cy="548626"/>
          </a:xfrm>
        </p:spPr>
        <p:txBody>
          <a:bodyPr/>
          <a:lstStyle>
            <a:lvl1pPr marL="0" indent="0" algn="ctr">
              <a:buNone/>
              <a:defRPr sz="2400" b="1" i="0"/>
            </a:lvl1pPr>
            <a:lvl2pPr marL="456290" indent="0" algn="ctr">
              <a:buNone/>
              <a:defRPr sz="2000"/>
            </a:lvl2pPr>
            <a:lvl3pPr marL="912579" indent="0" algn="ctr">
              <a:buNone/>
              <a:defRPr sz="1800"/>
            </a:lvl3pPr>
            <a:lvl4pPr marL="1368868" indent="0" algn="ctr">
              <a:buNone/>
              <a:defRPr sz="1600"/>
            </a:lvl4pPr>
            <a:lvl5pPr marL="1825157" indent="0" algn="ctr">
              <a:buNone/>
              <a:defRPr sz="1600"/>
            </a:lvl5pPr>
            <a:lvl6pPr marL="2281445" indent="0" algn="ctr">
              <a:buNone/>
              <a:defRPr sz="1600"/>
            </a:lvl6pPr>
            <a:lvl7pPr marL="2737734" indent="0" algn="ctr">
              <a:buNone/>
              <a:defRPr sz="1600"/>
            </a:lvl7pPr>
            <a:lvl8pPr marL="3194023" indent="0" algn="ctr">
              <a:buNone/>
              <a:defRPr sz="1600"/>
            </a:lvl8pPr>
            <a:lvl9pPr marL="3650312" indent="0" algn="ctr">
              <a:buNone/>
              <a:defRPr sz="1600"/>
            </a:lvl9pPr>
          </a:lstStyle>
          <a:p>
            <a:r>
              <a:rPr lang="en-US" i="0" dirty="0"/>
              <a:t>theschwartzcenter.org</a:t>
            </a:r>
            <a:endParaRPr lang="en-US" dirty="0"/>
          </a:p>
        </p:txBody>
      </p:sp>
      <p:sp>
        <p:nvSpPr>
          <p:cNvPr id="5" name="Rectangle 4"/>
          <p:cNvSpPr/>
          <p:nvPr userDrawn="1"/>
        </p:nvSpPr>
        <p:spPr>
          <a:xfrm>
            <a:off x="630194" y="1000913"/>
            <a:ext cx="7797114" cy="1804087"/>
          </a:xfrm>
          <a:prstGeom prst="rect">
            <a:avLst/>
          </a:prstGeom>
          <a:solidFill>
            <a:schemeClr val="bg1"/>
          </a:solidFill>
          <a:ln w="76200">
            <a:solidFill>
              <a:srgbClr val="3D85C6"/>
            </a:solidFill>
          </a:ln>
        </p:spPr>
        <p:style>
          <a:lnRef idx="2">
            <a:schemeClr val="accent1">
              <a:shade val="50000"/>
            </a:schemeClr>
          </a:lnRef>
          <a:fillRef idx="1">
            <a:schemeClr val="accent1"/>
          </a:fillRef>
          <a:effectRef idx="0">
            <a:schemeClr val="accent1"/>
          </a:effectRef>
          <a:fontRef idx="minor">
            <a:schemeClr val="lt1"/>
          </a:fontRef>
        </p:style>
        <p:txBody>
          <a:bodyPr lIns="91260" tIns="45630" rIns="91260" bIns="45630" rtlCol="0" anchor="ctr"/>
          <a:lstStyle/>
          <a:p>
            <a:pPr algn="ctr" defTabSz="912579"/>
            <a:endParaRPr lang="en-US">
              <a:solidFill>
                <a:prstClr val="white"/>
              </a:solidFill>
              <a:sym typeface="Palatino" charset="0"/>
            </a:endParaRPr>
          </a:p>
        </p:txBody>
      </p:sp>
      <p:sp>
        <p:nvSpPr>
          <p:cNvPr id="6" name="Title 1"/>
          <p:cNvSpPr>
            <a:spLocks noGrp="1"/>
          </p:cNvSpPr>
          <p:nvPr>
            <p:ph type="ctrTitle"/>
          </p:nvPr>
        </p:nvSpPr>
        <p:spPr>
          <a:xfrm>
            <a:off x="710535" y="1019286"/>
            <a:ext cx="7611533" cy="1790700"/>
          </a:xfrm>
        </p:spPr>
        <p:txBody>
          <a:bodyPr anchor="t" anchorCtr="0">
            <a:normAutofit/>
          </a:bodyPr>
          <a:lstStyle>
            <a:lvl1pPr algn="ctr">
              <a:defRPr sz="4500">
                <a:solidFill>
                  <a:srgbClr val="3D85C6"/>
                </a:solidFill>
              </a:defRPr>
            </a:lvl1pPr>
          </a:lstStyle>
          <a:p>
            <a:r>
              <a:rPr lang="en-US" dirty="0"/>
              <a:t>Click to edit Master title style</a:t>
            </a:r>
          </a:p>
        </p:txBody>
      </p:sp>
    </p:spTree>
    <p:extLst>
      <p:ext uri="{BB962C8B-B14F-4D97-AF65-F5344CB8AC3E}">
        <p14:creationId xmlns:p14="http://schemas.microsoft.com/office/powerpoint/2010/main" val="927418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able w/ Headlin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434975" y="340175"/>
            <a:ext cx="8274050" cy="4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630" numCol="1" anchor="b" anchorCtr="0" compatLnSpc="1">
            <a:prstTxWarp prst="textNoShape">
              <a:avLst/>
            </a:prstTxWarp>
            <a:spAutoFit/>
          </a:bodyPr>
          <a:lstStyle/>
          <a:p>
            <a:pPr lvl="0"/>
            <a:r>
              <a:rPr lang="en-US" altLang="en-US" dirty="0"/>
              <a:t>Click to edit Master title style</a:t>
            </a:r>
          </a:p>
        </p:txBody>
      </p:sp>
      <p:sp>
        <p:nvSpPr>
          <p:cNvPr id="9" name="Table Placeholder 9"/>
          <p:cNvSpPr>
            <a:spLocks noGrp="1"/>
          </p:cNvSpPr>
          <p:nvPr>
            <p:ph type="tbl" sz="quarter" idx="10"/>
          </p:nvPr>
        </p:nvSpPr>
        <p:spPr>
          <a:xfrm>
            <a:off x="442461" y="1090612"/>
            <a:ext cx="8266573" cy="3015854"/>
          </a:xfrm>
        </p:spPr>
        <p:txBody>
          <a:bodyPr rtlCol="0">
            <a:normAutofit/>
          </a:bodyPr>
          <a:lstStyle>
            <a:lvl1pPr>
              <a:defRPr>
                <a:solidFill>
                  <a:schemeClr val="tx2"/>
                </a:solidFill>
              </a:defRPr>
            </a:lvl1pPr>
          </a:lstStyle>
          <a:p>
            <a:pPr lvl="0"/>
            <a:r>
              <a:rPr lang="en-US" noProof="0"/>
              <a:t>Click icon to add table</a:t>
            </a:r>
            <a:endParaRPr lang="en-US" noProof="0" dirty="0"/>
          </a:p>
        </p:txBody>
      </p:sp>
      <p:sp>
        <p:nvSpPr>
          <p:cNvPr id="10" name="Content Placeholder 7"/>
          <p:cNvSpPr>
            <a:spLocks noGrp="1"/>
          </p:cNvSpPr>
          <p:nvPr>
            <p:ph sz="quarter" idx="19"/>
          </p:nvPr>
        </p:nvSpPr>
        <p:spPr>
          <a:xfrm>
            <a:off x="434985" y="4382167"/>
            <a:ext cx="8259763" cy="223838"/>
          </a:xfrm>
        </p:spPr>
        <p:txBody>
          <a:bodyPr anchor="b">
            <a:noAutofit/>
          </a:bodyPr>
          <a:lstStyle>
            <a:lvl1pPr>
              <a:defRPr sz="700" b="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64694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chwartz_covers1-wide_103015-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1"/>
          <p:cNvSpPr>
            <a:spLocks noGrp="1"/>
          </p:cNvSpPr>
          <p:nvPr>
            <p:ph type="ctrTitle"/>
          </p:nvPr>
        </p:nvSpPr>
        <p:spPr>
          <a:xfrm>
            <a:off x="685801" y="1068713"/>
            <a:ext cx="7611533" cy="1790700"/>
          </a:xfrm>
        </p:spPr>
        <p:txBody>
          <a:bodyPr anchor="t" anchorCtr="0">
            <a:normAutofit/>
          </a:bodyPr>
          <a:lstStyle>
            <a:lvl1pPr algn="l">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994800"/>
            <a:ext cx="6858000" cy="548626"/>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4071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6261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Table of Contents</a:t>
            </a:r>
          </a:p>
        </p:txBody>
      </p:sp>
      <p:sp>
        <p:nvSpPr>
          <p:cNvPr id="3" name="Content Placeholder 2"/>
          <p:cNvSpPr>
            <a:spLocks noGrp="1"/>
          </p:cNvSpPr>
          <p:nvPr>
            <p:ph idx="1" hasCustomPrompt="1"/>
          </p:nvPr>
        </p:nvSpPr>
        <p:spPr/>
        <p:txBody>
          <a:bodyPr/>
          <a:lstStyle>
            <a:lvl1pPr marL="457200" indent="-457200">
              <a:buFont typeface="+mj-lt"/>
              <a:buAutoNum type="arabicPeriod"/>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6584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482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81801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34221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39172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Chap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4524" y="2141310"/>
            <a:ext cx="3627528" cy="380058"/>
          </a:xfrm>
        </p:spPr>
        <p:txBody>
          <a:bodyPr/>
          <a:lstStyle>
            <a:lvl1pPr>
              <a:defRPr/>
            </a:lvl1pPr>
          </a:lstStyle>
          <a:p>
            <a:r>
              <a:rPr lang="en-US" dirty="0"/>
              <a:t>Chapter Slide</a:t>
            </a:r>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939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585511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Summary Slide</a:t>
            </a:r>
          </a:p>
        </p:txBody>
      </p:sp>
      <p:sp>
        <p:nvSpPr>
          <p:cNvPr id="3" name="Content Placeholder 2"/>
          <p:cNvSpPr>
            <a:spLocks noGrp="1"/>
          </p:cNvSpPr>
          <p:nvPr>
            <p:ph idx="1" hasCustomPrompt="1"/>
          </p:nvPr>
        </p:nvSpPr>
        <p:spPr>
          <a:xfrm>
            <a:off x="1959429" y="973777"/>
            <a:ext cx="6412675" cy="3087585"/>
          </a:xfrm>
        </p:spPr>
        <p:txBody>
          <a:bodyPr/>
          <a:lstStyle>
            <a:lvl1pPr marL="457200" indent="-457200">
              <a:buFont typeface="+mj-lt"/>
              <a:buNone/>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2814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725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1211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2820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69273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solidFill>
                  <a:prstClr val="black"/>
                </a:solidFill>
              </a:rPr>
              <a:pPr/>
              <a:t>6/1/18</a:t>
            </a:fld>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44849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4" name="Picture 3" descr="Schwartz_covers1-wide_103015-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1"/>
          <p:cNvSpPr>
            <a:spLocks noGrp="1"/>
          </p:cNvSpPr>
          <p:nvPr>
            <p:ph type="ctrTitle" hasCustomPrompt="1"/>
          </p:nvPr>
        </p:nvSpPr>
        <p:spPr>
          <a:xfrm>
            <a:off x="1671453" y="1329970"/>
            <a:ext cx="3078677" cy="1790700"/>
          </a:xfrm>
        </p:spPr>
        <p:txBody>
          <a:bodyPr anchor="t" anchorCtr="0">
            <a:normAutofit/>
          </a:bodyPr>
          <a:lstStyle>
            <a:lvl1pPr algn="l">
              <a:defRPr sz="4500">
                <a:solidFill>
                  <a:schemeClr val="bg1"/>
                </a:solidFill>
              </a:defRPr>
            </a:lvl1pPr>
          </a:lstStyle>
          <a:p>
            <a:r>
              <a:rPr lang="en-US" dirty="0"/>
              <a:t>Thank you</a:t>
            </a:r>
            <a:br>
              <a:rPr lang="en-US" dirty="0"/>
            </a:br>
            <a:r>
              <a:rPr lang="en-US" dirty="0"/>
              <a:t>text</a:t>
            </a:r>
          </a:p>
        </p:txBody>
      </p:sp>
      <p:sp>
        <p:nvSpPr>
          <p:cNvPr id="3" name="Subtitle 2"/>
          <p:cNvSpPr>
            <a:spLocks noGrp="1"/>
          </p:cNvSpPr>
          <p:nvPr>
            <p:ph type="subTitle" idx="1" hasCustomPrompt="1"/>
          </p:nvPr>
        </p:nvSpPr>
        <p:spPr>
          <a:xfrm>
            <a:off x="1184563" y="4089803"/>
            <a:ext cx="6858000" cy="548626"/>
          </a:xfrm>
        </p:spPr>
        <p:txBody>
          <a:bodyPr/>
          <a:lstStyle>
            <a:lvl1pPr marL="0" indent="0" algn="ctr">
              <a:buNone/>
              <a:defRPr sz="2400" b="1"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0" dirty="0"/>
              <a:t>theschwartzcenter.org</a:t>
            </a:r>
            <a:endParaRPr lang="en-US" dirty="0"/>
          </a:p>
        </p:txBody>
      </p:sp>
    </p:spTree>
    <p:extLst>
      <p:ext uri="{BB962C8B-B14F-4D97-AF65-F5344CB8AC3E}">
        <p14:creationId xmlns:p14="http://schemas.microsoft.com/office/powerpoint/2010/main" val="352762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hap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4524" y="2141310"/>
            <a:ext cx="3627528" cy="380058"/>
          </a:xfrm>
        </p:spPr>
        <p:txBody>
          <a:bodyPr/>
          <a:lstStyle>
            <a:lvl1pPr>
              <a:defRPr/>
            </a:lvl1pPr>
          </a:lstStyle>
          <a:p>
            <a:r>
              <a:rPr lang="en-US" dirty="0"/>
              <a:t>Chapter Slide</a:t>
            </a:r>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58551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Summary Slide</a:t>
            </a:r>
          </a:p>
        </p:txBody>
      </p:sp>
      <p:sp>
        <p:nvSpPr>
          <p:cNvPr id="3" name="Content Placeholder 2"/>
          <p:cNvSpPr>
            <a:spLocks noGrp="1"/>
          </p:cNvSpPr>
          <p:nvPr>
            <p:ph idx="1" hasCustomPrompt="1"/>
          </p:nvPr>
        </p:nvSpPr>
        <p:spPr>
          <a:xfrm>
            <a:off x="1959429" y="973777"/>
            <a:ext cx="6412675" cy="3087585"/>
          </a:xfrm>
        </p:spPr>
        <p:txBody>
          <a:bodyPr/>
          <a:lstStyle>
            <a:lvl1pPr marL="457200" indent="-457200">
              <a:buFont typeface="+mj-lt"/>
              <a:buNone/>
              <a:defRPr/>
            </a:lvl1pPr>
          </a:lstStyle>
          <a:p>
            <a:pPr lvl="0"/>
            <a:r>
              <a:rPr lang="en-US" dirty="0"/>
              <a:t>Text</a:t>
            </a:r>
          </a:p>
          <a:p>
            <a:pPr lvl="0"/>
            <a:r>
              <a:rPr lang="en-US" dirty="0"/>
              <a:t>Text</a:t>
            </a:r>
          </a:p>
          <a:p>
            <a:pPr lvl="0"/>
            <a:r>
              <a:rPr lang="en-US" dirty="0"/>
              <a:t>Text</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53044999-0F86-40F3-A867-3F8737EA1B48}" type="datetimeFigureOut">
              <a:rPr lang="en-US" smtClean="0"/>
              <a:pPr/>
              <a:t>6/1/18</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3206103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1.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theme" Target="../theme/theme3.xml"/><Relationship Id="rId17" Type="http://schemas.openxmlformats.org/officeDocument/2006/relationships/image" Target="../media/image1.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slideLayout" Target="../slideLayouts/slideLayout61.xml"/><Relationship Id="rId17" Type="http://schemas.openxmlformats.org/officeDocument/2006/relationships/theme" Target="../theme/theme4.xml"/><Relationship Id="rId18" Type="http://schemas.openxmlformats.org/officeDocument/2006/relationships/image" Target="../media/image1.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slideLayout" Target="../slideLayouts/slideLayout73.xml"/><Relationship Id="rId13" Type="http://schemas.openxmlformats.org/officeDocument/2006/relationships/slideLayout" Target="../slideLayouts/slideLayout74.xml"/><Relationship Id="rId14" Type="http://schemas.openxmlformats.org/officeDocument/2006/relationships/slideLayout" Target="../slideLayouts/slideLayout75.xml"/><Relationship Id="rId15" Type="http://schemas.openxmlformats.org/officeDocument/2006/relationships/slideLayout" Target="../slideLayouts/slideLayout76.xml"/><Relationship Id="rId16" Type="http://schemas.openxmlformats.org/officeDocument/2006/relationships/theme" Target="../theme/theme5.xml"/><Relationship Id="rId17" Type="http://schemas.openxmlformats.org/officeDocument/2006/relationships/image" Target="../media/image1.jpeg"/><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chwartz_covers-wide_103015_inside-new-02-logo.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Placeholder 1"/>
          <p:cNvSpPr>
            <a:spLocks noGrp="1"/>
          </p:cNvSpPr>
          <p:nvPr>
            <p:ph type="title"/>
          </p:nvPr>
        </p:nvSpPr>
        <p:spPr>
          <a:xfrm>
            <a:off x="813844" y="146255"/>
            <a:ext cx="7886700" cy="3800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3844" y="765545"/>
            <a:ext cx="7886700" cy="36096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769154" y="4770229"/>
            <a:ext cx="1111169" cy="276999"/>
          </a:xfrm>
          <a:prstGeom prst="rect">
            <a:avLst/>
          </a:prstGeom>
          <a:noFill/>
        </p:spPr>
        <p:txBody>
          <a:bodyPr wrap="square" rtlCol="0">
            <a:spAutoFit/>
          </a:bodyPr>
          <a:lstStyle/>
          <a:p>
            <a:pPr algn="r"/>
            <a:fld id="{B8C494D9-0274-4AA0-B1C8-8B0EFA1BC1C4}"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36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4" r:id="rId8"/>
    <p:sldLayoutId id="2147483677" r:id="rId9"/>
    <p:sldLayoutId id="2147483667" r:id="rId10"/>
    <p:sldLayoutId id="2147483668" r:id="rId11"/>
    <p:sldLayoutId id="2147483669" r:id="rId12"/>
    <p:sldLayoutId id="2147483670" r:id="rId13"/>
    <p:sldLayoutId id="2147483671" r:id="rId14"/>
    <p:sldLayoutId id="2147483676" r:id="rId15"/>
  </p:sldLayoutIdLst>
  <p:txStyles>
    <p:titleStyle>
      <a:lvl1pPr algn="l" defTabSz="914400"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chwartz_covers-wide_103015_inside-new-02-logo.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Placeholder 1"/>
          <p:cNvSpPr>
            <a:spLocks noGrp="1"/>
          </p:cNvSpPr>
          <p:nvPr>
            <p:ph type="title"/>
          </p:nvPr>
        </p:nvSpPr>
        <p:spPr>
          <a:xfrm>
            <a:off x="813844" y="146255"/>
            <a:ext cx="7886700" cy="380058"/>
          </a:xfrm>
          <a:prstGeom prst="rect">
            <a:avLst/>
          </a:prstGeom>
        </p:spPr>
        <p:txBody>
          <a:bodyPr vert="horz" lIns="91332" tIns="45666" rIns="91332" bIns="4566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3844" y="765545"/>
            <a:ext cx="7886700" cy="3609686"/>
          </a:xfrm>
          <a:prstGeom prst="rect">
            <a:avLst/>
          </a:prstGeom>
        </p:spPr>
        <p:txBody>
          <a:bodyPr vert="horz" lIns="91332" tIns="45666" rIns="91332" bIns="456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769160" y="4770231"/>
            <a:ext cx="1111169" cy="276890"/>
          </a:xfrm>
          <a:prstGeom prst="rect">
            <a:avLst/>
          </a:prstGeom>
          <a:noFill/>
        </p:spPr>
        <p:txBody>
          <a:bodyPr wrap="square" lIns="91332" tIns="45666" rIns="91332" bIns="45666" rtlCol="0">
            <a:spAutoFit/>
          </a:bodyPr>
          <a:lstStyle/>
          <a:p>
            <a:pPr algn="r" defTabSz="913307"/>
            <a:fld id="{B8C494D9-0274-4AA0-B1C8-8B0EFA1BC1C4}" type="slidenum">
              <a:rPr lang="en-US" sz="1200" b="1" smtClean="0">
                <a:solidFill>
                  <a:prstClr val="white"/>
                </a:solidFill>
                <a:latin typeface="Arial" panose="020B0604020202020204" pitchFamily="34" charset="0"/>
                <a:cs typeface="Arial" panose="020B0604020202020204" pitchFamily="34" charset="0"/>
              </a:rPr>
              <a:pPr algn="r" defTabSz="913307"/>
              <a:t>‹#›</a:t>
            </a:fld>
            <a:endParaRPr lang="en-US" sz="1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148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iming>
    <p:tnLst>
      <p:par>
        <p:cTn id="1" dur="indefinite" restart="never" nodeType="tmRoot"/>
      </p:par>
    </p:tnLst>
  </p:timing>
  <p:txStyles>
    <p:titleStyle>
      <a:lvl1pPr algn="l" defTabSz="913307"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p:titleStyle>
    <p:bodyStyle>
      <a:lvl1pPr marL="228327" indent="-228327" algn="l" defTabSz="913307"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4980" indent="-228327" algn="l" defTabSz="913307"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1633" indent="-228327" algn="l" defTabSz="913307"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98286" indent="-228327" algn="l" defTabSz="913307"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4940" indent="-228327" algn="l" defTabSz="913307"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1594" indent="-228327" algn="l" defTabSz="9133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247" indent="-228327" algn="l" defTabSz="9133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4899" indent="-228327" algn="l" defTabSz="9133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1554" indent="-228327" algn="l" defTabSz="9133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307" rtl="0" eaLnBrk="1" latinLnBrk="0" hangingPunct="1">
        <a:defRPr sz="1800" kern="1200">
          <a:solidFill>
            <a:schemeClr val="tx1"/>
          </a:solidFill>
          <a:latin typeface="+mn-lt"/>
          <a:ea typeface="+mn-ea"/>
          <a:cs typeface="+mn-cs"/>
        </a:defRPr>
      </a:lvl1pPr>
      <a:lvl2pPr marL="456654" algn="l" defTabSz="913307" rtl="0" eaLnBrk="1" latinLnBrk="0" hangingPunct="1">
        <a:defRPr sz="1800" kern="1200">
          <a:solidFill>
            <a:schemeClr val="tx1"/>
          </a:solidFill>
          <a:latin typeface="+mn-lt"/>
          <a:ea typeface="+mn-ea"/>
          <a:cs typeface="+mn-cs"/>
        </a:defRPr>
      </a:lvl2pPr>
      <a:lvl3pPr marL="913307" algn="l" defTabSz="913307" rtl="0" eaLnBrk="1" latinLnBrk="0" hangingPunct="1">
        <a:defRPr sz="1800" kern="1200">
          <a:solidFill>
            <a:schemeClr val="tx1"/>
          </a:solidFill>
          <a:latin typeface="+mn-lt"/>
          <a:ea typeface="+mn-ea"/>
          <a:cs typeface="+mn-cs"/>
        </a:defRPr>
      </a:lvl3pPr>
      <a:lvl4pPr marL="1369960" algn="l" defTabSz="913307" rtl="0" eaLnBrk="1" latinLnBrk="0" hangingPunct="1">
        <a:defRPr sz="1800" kern="1200">
          <a:solidFill>
            <a:schemeClr val="tx1"/>
          </a:solidFill>
          <a:latin typeface="+mn-lt"/>
          <a:ea typeface="+mn-ea"/>
          <a:cs typeface="+mn-cs"/>
        </a:defRPr>
      </a:lvl4pPr>
      <a:lvl5pPr marL="1826613" algn="l" defTabSz="913307" rtl="0" eaLnBrk="1" latinLnBrk="0" hangingPunct="1">
        <a:defRPr sz="1800" kern="1200">
          <a:solidFill>
            <a:schemeClr val="tx1"/>
          </a:solidFill>
          <a:latin typeface="+mn-lt"/>
          <a:ea typeface="+mn-ea"/>
          <a:cs typeface="+mn-cs"/>
        </a:defRPr>
      </a:lvl5pPr>
      <a:lvl6pPr marL="2283266" algn="l" defTabSz="913307" rtl="0" eaLnBrk="1" latinLnBrk="0" hangingPunct="1">
        <a:defRPr sz="1800" kern="1200">
          <a:solidFill>
            <a:schemeClr val="tx1"/>
          </a:solidFill>
          <a:latin typeface="+mn-lt"/>
          <a:ea typeface="+mn-ea"/>
          <a:cs typeface="+mn-cs"/>
        </a:defRPr>
      </a:lvl6pPr>
      <a:lvl7pPr marL="2739919" algn="l" defTabSz="913307" rtl="0" eaLnBrk="1" latinLnBrk="0" hangingPunct="1">
        <a:defRPr sz="1800" kern="1200">
          <a:solidFill>
            <a:schemeClr val="tx1"/>
          </a:solidFill>
          <a:latin typeface="+mn-lt"/>
          <a:ea typeface="+mn-ea"/>
          <a:cs typeface="+mn-cs"/>
        </a:defRPr>
      </a:lvl7pPr>
      <a:lvl8pPr marL="3196572" algn="l" defTabSz="913307" rtl="0" eaLnBrk="1" latinLnBrk="0" hangingPunct="1">
        <a:defRPr sz="1800" kern="1200">
          <a:solidFill>
            <a:schemeClr val="tx1"/>
          </a:solidFill>
          <a:latin typeface="+mn-lt"/>
          <a:ea typeface="+mn-ea"/>
          <a:cs typeface="+mn-cs"/>
        </a:defRPr>
      </a:lvl8pPr>
      <a:lvl9pPr marL="3653225" algn="l" defTabSz="9133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chwartz_covers-wide_103015_inside-new-02-logo.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Placeholder 1"/>
          <p:cNvSpPr>
            <a:spLocks noGrp="1"/>
          </p:cNvSpPr>
          <p:nvPr>
            <p:ph type="title"/>
          </p:nvPr>
        </p:nvSpPr>
        <p:spPr>
          <a:xfrm>
            <a:off x="813844" y="146255"/>
            <a:ext cx="7886700" cy="380058"/>
          </a:xfrm>
          <a:prstGeom prst="rect">
            <a:avLst/>
          </a:prstGeom>
        </p:spPr>
        <p:txBody>
          <a:bodyPr vert="horz" lIns="91188" tIns="45594" rIns="91188" bIns="45594" rtlCol="0" anchor="ctr">
            <a:normAutofit/>
          </a:bodyPr>
          <a:lstStyle/>
          <a:p>
            <a:r>
              <a:rPr lang="en-US" dirty="0"/>
              <a:t>Click to edit Master title style</a:t>
            </a:r>
          </a:p>
        </p:txBody>
      </p:sp>
      <p:sp>
        <p:nvSpPr>
          <p:cNvPr id="3" name="Text Placeholder 2"/>
          <p:cNvSpPr>
            <a:spLocks noGrp="1"/>
          </p:cNvSpPr>
          <p:nvPr>
            <p:ph type="body" idx="1"/>
          </p:nvPr>
        </p:nvSpPr>
        <p:spPr>
          <a:xfrm>
            <a:off x="813844" y="765547"/>
            <a:ext cx="7886700" cy="3609686"/>
          </a:xfrm>
          <a:prstGeom prst="rect">
            <a:avLst/>
          </a:prstGeom>
        </p:spPr>
        <p:txBody>
          <a:bodyPr vert="horz" lIns="91188" tIns="45594" rIns="91188" bIns="4559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769172" y="4644977"/>
            <a:ext cx="1111169" cy="276744"/>
          </a:xfrm>
          <a:prstGeom prst="rect">
            <a:avLst/>
          </a:prstGeom>
          <a:noFill/>
        </p:spPr>
        <p:txBody>
          <a:bodyPr wrap="square" lIns="91188" tIns="45594" rIns="91188" bIns="45594" rtlCol="0">
            <a:spAutoFit/>
          </a:bodyPr>
          <a:lstStyle/>
          <a:p>
            <a:pPr algn="r" defTabSz="911851"/>
            <a:fld id="{B8C494D9-0274-4AA0-B1C8-8B0EFA1BC1C4}" type="slidenum">
              <a:rPr lang="en-US" sz="1200" b="1" smtClean="0">
                <a:solidFill>
                  <a:prstClr val="white"/>
                </a:solidFill>
                <a:latin typeface="Arial" panose="020B0604020202020204" pitchFamily="34" charset="0"/>
                <a:ea typeface="ヒラギノ明朝 ProN W3" charset="-128"/>
                <a:cs typeface="Arial" panose="020B0604020202020204" pitchFamily="34" charset="0"/>
                <a:sym typeface="Palatino" charset="0"/>
              </a:rPr>
              <a:pPr algn="r" defTabSz="911851"/>
              <a:t>‹#›</a:t>
            </a:fld>
            <a:endParaRPr lang="en-US" sz="1200" b="1" dirty="0">
              <a:solidFill>
                <a:prstClr val="white"/>
              </a:solidFill>
              <a:latin typeface="Arial" panose="020B0604020202020204" pitchFamily="34" charset="0"/>
              <a:ea typeface="ヒラギノ明朝 ProN W3" charset="-128"/>
              <a:cs typeface="Arial" panose="020B0604020202020204" pitchFamily="34" charset="0"/>
              <a:sym typeface="Palatino" charset="0"/>
            </a:endParaRPr>
          </a:p>
        </p:txBody>
      </p:sp>
    </p:spTree>
    <p:extLst>
      <p:ext uri="{BB962C8B-B14F-4D97-AF65-F5344CB8AC3E}">
        <p14:creationId xmlns:p14="http://schemas.microsoft.com/office/powerpoint/2010/main" val="12067370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l" defTabSz="911851"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p:titleStyle>
    <p:bodyStyle>
      <a:lvl1pPr marL="227962" indent="-227962" algn="l" defTabSz="911851"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3887" indent="-227962" algn="l" defTabSz="911851"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39812" indent="-227962" algn="l" defTabSz="911851"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95738" indent="-227962" algn="l" defTabSz="911851"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1662" indent="-227962" algn="l" defTabSz="911851"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07590" indent="-227962" algn="l" defTabSz="9118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3514" indent="-227962" algn="l" defTabSz="9118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9437" indent="-227962" algn="l" defTabSz="9118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5366" indent="-227962" algn="l" defTabSz="91185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1851" rtl="0" eaLnBrk="1" latinLnBrk="0" hangingPunct="1">
        <a:defRPr sz="1800" kern="1200">
          <a:solidFill>
            <a:schemeClr val="tx1"/>
          </a:solidFill>
          <a:latin typeface="+mn-lt"/>
          <a:ea typeface="+mn-ea"/>
          <a:cs typeface="+mn-cs"/>
        </a:defRPr>
      </a:lvl1pPr>
      <a:lvl2pPr marL="455926" algn="l" defTabSz="911851" rtl="0" eaLnBrk="1" latinLnBrk="0" hangingPunct="1">
        <a:defRPr sz="1800" kern="1200">
          <a:solidFill>
            <a:schemeClr val="tx1"/>
          </a:solidFill>
          <a:latin typeface="+mn-lt"/>
          <a:ea typeface="+mn-ea"/>
          <a:cs typeface="+mn-cs"/>
        </a:defRPr>
      </a:lvl2pPr>
      <a:lvl3pPr marL="911851" algn="l" defTabSz="911851" rtl="0" eaLnBrk="1" latinLnBrk="0" hangingPunct="1">
        <a:defRPr sz="1800" kern="1200">
          <a:solidFill>
            <a:schemeClr val="tx1"/>
          </a:solidFill>
          <a:latin typeface="+mn-lt"/>
          <a:ea typeface="+mn-ea"/>
          <a:cs typeface="+mn-cs"/>
        </a:defRPr>
      </a:lvl3pPr>
      <a:lvl4pPr marL="1367776" algn="l" defTabSz="911851" rtl="0" eaLnBrk="1" latinLnBrk="0" hangingPunct="1">
        <a:defRPr sz="1800" kern="1200">
          <a:solidFill>
            <a:schemeClr val="tx1"/>
          </a:solidFill>
          <a:latin typeface="+mn-lt"/>
          <a:ea typeface="+mn-ea"/>
          <a:cs typeface="+mn-cs"/>
        </a:defRPr>
      </a:lvl4pPr>
      <a:lvl5pPr marL="1823701" algn="l" defTabSz="911851" rtl="0" eaLnBrk="1" latinLnBrk="0" hangingPunct="1">
        <a:defRPr sz="1800" kern="1200">
          <a:solidFill>
            <a:schemeClr val="tx1"/>
          </a:solidFill>
          <a:latin typeface="+mn-lt"/>
          <a:ea typeface="+mn-ea"/>
          <a:cs typeface="+mn-cs"/>
        </a:defRPr>
      </a:lvl5pPr>
      <a:lvl6pPr marL="2279625" algn="l" defTabSz="911851" rtl="0" eaLnBrk="1" latinLnBrk="0" hangingPunct="1">
        <a:defRPr sz="1800" kern="1200">
          <a:solidFill>
            <a:schemeClr val="tx1"/>
          </a:solidFill>
          <a:latin typeface="+mn-lt"/>
          <a:ea typeface="+mn-ea"/>
          <a:cs typeface="+mn-cs"/>
        </a:defRPr>
      </a:lvl6pPr>
      <a:lvl7pPr marL="2735550" algn="l" defTabSz="911851" rtl="0" eaLnBrk="1" latinLnBrk="0" hangingPunct="1">
        <a:defRPr sz="1800" kern="1200">
          <a:solidFill>
            <a:schemeClr val="tx1"/>
          </a:solidFill>
          <a:latin typeface="+mn-lt"/>
          <a:ea typeface="+mn-ea"/>
          <a:cs typeface="+mn-cs"/>
        </a:defRPr>
      </a:lvl7pPr>
      <a:lvl8pPr marL="3191475" algn="l" defTabSz="911851" rtl="0" eaLnBrk="1" latinLnBrk="0" hangingPunct="1">
        <a:defRPr sz="1800" kern="1200">
          <a:solidFill>
            <a:schemeClr val="tx1"/>
          </a:solidFill>
          <a:latin typeface="+mn-lt"/>
          <a:ea typeface="+mn-ea"/>
          <a:cs typeface="+mn-cs"/>
        </a:defRPr>
      </a:lvl8pPr>
      <a:lvl9pPr marL="3647400" algn="l" defTabSz="9118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chwartz_covers-wide_103015_inside-new-02-logo.jp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Placeholder 1"/>
          <p:cNvSpPr>
            <a:spLocks noGrp="1"/>
          </p:cNvSpPr>
          <p:nvPr>
            <p:ph type="title"/>
          </p:nvPr>
        </p:nvSpPr>
        <p:spPr>
          <a:xfrm>
            <a:off x="813844" y="146255"/>
            <a:ext cx="7886700" cy="380058"/>
          </a:xfrm>
          <a:prstGeom prst="rect">
            <a:avLst/>
          </a:prstGeom>
        </p:spPr>
        <p:txBody>
          <a:bodyPr vert="horz" lIns="91260" tIns="45630" rIns="91260" bIns="45630" rtlCol="0" anchor="ctr">
            <a:normAutofit/>
          </a:bodyPr>
          <a:lstStyle/>
          <a:p>
            <a:r>
              <a:rPr lang="en-US" dirty="0"/>
              <a:t>Click to edit Master title style</a:t>
            </a:r>
          </a:p>
        </p:txBody>
      </p:sp>
      <p:sp>
        <p:nvSpPr>
          <p:cNvPr id="3" name="Text Placeholder 2"/>
          <p:cNvSpPr>
            <a:spLocks noGrp="1"/>
          </p:cNvSpPr>
          <p:nvPr>
            <p:ph type="body" idx="1"/>
          </p:nvPr>
        </p:nvSpPr>
        <p:spPr>
          <a:xfrm>
            <a:off x="813844" y="765547"/>
            <a:ext cx="7886700" cy="3609686"/>
          </a:xfrm>
          <a:prstGeom prst="rect">
            <a:avLst/>
          </a:prstGeom>
        </p:spPr>
        <p:txBody>
          <a:bodyPr vert="horz" lIns="91260" tIns="45630" rIns="91260" bIns="4563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769168" y="4644979"/>
            <a:ext cx="1111169" cy="276817"/>
          </a:xfrm>
          <a:prstGeom prst="rect">
            <a:avLst/>
          </a:prstGeom>
          <a:noFill/>
        </p:spPr>
        <p:txBody>
          <a:bodyPr wrap="square" lIns="91260" tIns="45630" rIns="91260" bIns="45630" rtlCol="0">
            <a:spAutoFit/>
          </a:bodyPr>
          <a:lstStyle/>
          <a:p>
            <a:pPr algn="r" defTabSz="912579"/>
            <a:fld id="{B8C494D9-0274-4AA0-B1C8-8B0EFA1BC1C4}" type="slidenum">
              <a:rPr lang="en-US" sz="1200" b="1" smtClean="0">
                <a:solidFill>
                  <a:prstClr val="white"/>
                </a:solidFill>
                <a:latin typeface="Arial" panose="020B0604020202020204" pitchFamily="34" charset="0"/>
                <a:ea typeface="ヒラギノ明朝 ProN W3" charset="-128"/>
                <a:cs typeface="Arial" panose="020B0604020202020204" pitchFamily="34" charset="0"/>
                <a:sym typeface="Palatino" charset="0"/>
              </a:rPr>
              <a:pPr algn="r" defTabSz="912579"/>
              <a:t>‹#›</a:t>
            </a:fld>
            <a:endParaRPr lang="en-US" sz="1200" b="1" dirty="0">
              <a:solidFill>
                <a:prstClr val="white"/>
              </a:solidFill>
              <a:latin typeface="Arial" panose="020B0604020202020204" pitchFamily="34" charset="0"/>
              <a:ea typeface="ヒラギノ明朝 ProN W3" charset="-128"/>
              <a:cs typeface="Arial" panose="020B0604020202020204" pitchFamily="34" charset="0"/>
              <a:sym typeface="Palatino" charset="0"/>
            </a:endParaRPr>
          </a:p>
        </p:txBody>
      </p:sp>
    </p:spTree>
    <p:extLst>
      <p:ext uri="{BB962C8B-B14F-4D97-AF65-F5344CB8AC3E}">
        <p14:creationId xmlns:p14="http://schemas.microsoft.com/office/powerpoint/2010/main" val="9417341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912579"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p:titleStyle>
    <p:bodyStyle>
      <a:lvl1pPr marL="228144" indent="-228144" algn="l" defTabSz="912579"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4433" indent="-228144" algn="l" defTabSz="912579"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0722" indent="-228144" algn="l" defTabSz="912579"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97011" indent="-228144" algn="l" defTabSz="912579"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3300" indent="-228144" algn="l" defTabSz="912579"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09590" indent="-228144" algn="l" defTabSz="9125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879" indent="-228144" algn="l" defTabSz="9125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2167" indent="-228144" algn="l" defTabSz="9125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8458" indent="-228144" algn="l" defTabSz="91257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579" rtl="0" eaLnBrk="1" latinLnBrk="0" hangingPunct="1">
        <a:defRPr sz="1800" kern="1200">
          <a:solidFill>
            <a:schemeClr val="tx1"/>
          </a:solidFill>
          <a:latin typeface="+mn-lt"/>
          <a:ea typeface="+mn-ea"/>
          <a:cs typeface="+mn-cs"/>
        </a:defRPr>
      </a:lvl1pPr>
      <a:lvl2pPr marL="456290" algn="l" defTabSz="912579" rtl="0" eaLnBrk="1" latinLnBrk="0" hangingPunct="1">
        <a:defRPr sz="1800" kern="1200">
          <a:solidFill>
            <a:schemeClr val="tx1"/>
          </a:solidFill>
          <a:latin typeface="+mn-lt"/>
          <a:ea typeface="+mn-ea"/>
          <a:cs typeface="+mn-cs"/>
        </a:defRPr>
      </a:lvl2pPr>
      <a:lvl3pPr marL="912579" algn="l" defTabSz="912579" rtl="0" eaLnBrk="1" latinLnBrk="0" hangingPunct="1">
        <a:defRPr sz="1800" kern="1200">
          <a:solidFill>
            <a:schemeClr val="tx1"/>
          </a:solidFill>
          <a:latin typeface="+mn-lt"/>
          <a:ea typeface="+mn-ea"/>
          <a:cs typeface="+mn-cs"/>
        </a:defRPr>
      </a:lvl3pPr>
      <a:lvl4pPr marL="1368868" algn="l" defTabSz="912579" rtl="0" eaLnBrk="1" latinLnBrk="0" hangingPunct="1">
        <a:defRPr sz="1800" kern="1200">
          <a:solidFill>
            <a:schemeClr val="tx1"/>
          </a:solidFill>
          <a:latin typeface="+mn-lt"/>
          <a:ea typeface="+mn-ea"/>
          <a:cs typeface="+mn-cs"/>
        </a:defRPr>
      </a:lvl4pPr>
      <a:lvl5pPr marL="1825157" algn="l" defTabSz="912579" rtl="0" eaLnBrk="1" latinLnBrk="0" hangingPunct="1">
        <a:defRPr sz="1800" kern="1200">
          <a:solidFill>
            <a:schemeClr val="tx1"/>
          </a:solidFill>
          <a:latin typeface="+mn-lt"/>
          <a:ea typeface="+mn-ea"/>
          <a:cs typeface="+mn-cs"/>
        </a:defRPr>
      </a:lvl5pPr>
      <a:lvl6pPr marL="2281445" algn="l" defTabSz="912579" rtl="0" eaLnBrk="1" latinLnBrk="0" hangingPunct="1">
        <a:defRPr sz="1800" kern="1200">
          <a:solidFill>
            <a:schemeClr val="tx1"/>
          </a:solidFill>
          <a:latin typeface="+mn-lt"/>
          <a:ea typeface="+mn-ea"/>
          <a:cs typeface="+mn-cs"/>
        </a:defRPr>
      </a:lvl6pPr>
      <a:lvl7pPr marL="2737734" algn="l" defTabSz="912579" rtl="0" eaLnBrk="1" latinLnBrk="0" hangingPunct="1">
        <a:defRPr sz="1800" kern="1200">
          <a:solidFill>
            <a:schemeClr val="tx1"/>
          </a:solidFill>
          <a:latin typeface="+mn-lt"/>
          <a:ea typeface="+mn-ea"/>
          <a:cs typeface="+mn-cs"/>
        </a:defRPr>
      </a:lvl7pPr>
      <a:lvl8pPr marL="3194023" algn="l" defTabSz="912579" rtl="0" eaLnBrk="1" latinLnBrk="0" hangingPunct="1">
        <a:defRPr sz="1800" kern="1200">
          <a:solidFill>
            <a:schemeClr val="tx1"/>
          </a:solidFill>
          <a:latin typeface="+mn-lt"/>
          <a:ea typeface="+mn-ea"/>
          <a:cs typeface="+mn-cs"/>
        </a:defRPr>
      </a:lvl8pPr>
      <a:lvl9pPr marL="3650312" algn="l" defTabSz="91257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chwartz_covers-wide_103015_inside-new-02-logo.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2504" cy="5143500"/>
          </a:xfrm>
          <a:prstGeom prst="rect">
            <a:avLst/>
          </a:prstGeom>
        </p:spPr>
      </p:pic>
      <p:sp>
        <p:nvSpPr>
          <p:cNvPr id="2" name="Title Placeholder 1"/>
          <p:cNvSpPr>
            <a:spLocks noGrp="1"/>
          </p:cNvSpPr>
          <p:nvPr>
            <p:ph type="title"/>
          </p:nvPr>
        </p:nvSpPr>
        <p:spPr>
          <a:xfrm>
            <a:off x="813844" y="146255"/>
            <a:ext cx="7886700" cy="3800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3844" y="765545"/>
            <a:ext cx="7886700" cy="36096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769154" y="4770229"/>
            <a:ext cx="1111169" cy="276999"/>
          </a:xfrm>
          <a:prstGeom prst="rect">
            <a:avLst/>
          </a:prstGeom>
          <a:noFill/>
        </p:spPr>
        <p:txBody>
          <a:bodyPr wrap="square" rtlCol="0">
            <a:spAutoFit/>
          </a:bodyPr>
          <a:lstStyle/>
          <a:p>
            <a:pPr algn="r"/>
            <a:fld id="{B8C494D9-0274-4AA0-B1C8-8B0EFA1BC1C4}" type="slidenum">
              <a:rPr lang="en-US" sz="1200" b="1" smtClean="0">
                <a:solidFill>
                  <a:prstClr val="white"/>
                </a:solidFill>
                <a:latin typeface="Arial" panose="020B0604020202020204" pitchFamily="34" charset="0"/>
                <a:cs typeface="Arial" panose="020B0604020202020204" pitchFamily="34" charset="0"/>
              </a:rPr>
              <a:pPr algn="r"/>
              <a:t>‹#›</a:t>
            </a:fld>
            <a:endParaRPr lang="en-US" sz="1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8166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txStyles>
    <p:titleStyle>
      <a:lvl1pPr algn="l" defTabSz="914400"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088" y="999460"/>
            <a:ext cx="7612912" cy="1972310"/>
          </a:xfrm>
        </p:spPr>
        <p:txBody>
          <a:bodyPr>
            <a:noAutofit/>
          </a:bodyPr>
          <a:lstStyle/>
          <a:p>
            <a:r>
              <a:rPr lang="en-US" altLang="en-US" sz="3600" dirty="0">
                <a:latin typeface="+mn-lt"/>
              </a:rPr>
              <a:t>Creative</a:t>
            </a:r>
            <a:r>
              <a:rPr lang="en-US" altLang="en-US" sz="3600" dirty="0">
                <a:solidFill>
                  <a:schemeClr val="tx1"/>
                </a:solidFill>
                <a:latin typeface="+mn-lt"/>
              </a:rPr>
              <a:t> </a:t>
            </a:r>
            <a:r>
              <a:rPr lang="en-US" altLang="en-US" sz="3600" dirty="0">
                <a:latin typeface="+mn-lt"/>
              </a:rPr>
              <a:t>Ways</a:t>
            </a:r>
            <a:br>
              <a:rPr lang="en-US" altLang="en-US" sz="3600" dirty="0">
                <a:latin typeface="+mn-lt"/>
              </a:rPr>
            </a:br>
            <a:r>
              <a:rPr lang="en-US" altLang="en-US" sz="3600" dirty="0">
                <a:latin typeface="+mn-lt"/>
              </a:rPr>
              <a:t>to Fund Your </a:t>
            </a:r>
            <a:r>
              <a:rPr lang="en-US" altLang="en-US" sz="3600" dirty="0">
                <a:solidFill>
                  <a:schemeClr val="tx1"/>
                </a:solidFill>
                <a:latin typeface="+mn-lt"/>
              </a:rPr>
              <a:t/>
            </a:r>
            <a:br>
              <a:rPr lang="en-US" altLang="en-US" sz="3600" dirty="0">
                <a:solidFill>
                  <a:schemeClr val="tx1"/>
                </a:solidFill>
                <a:latin typeface="+mn-lt"/>
              </a:rPr>
            </a:br>
            <a:r>
              <a:rPr lang="en-US" altLang="en-US" sz="3600" dirty="0">
                <a:latin typeface="+mn-lt"/>
              </a:rPr>
              <a:t>Schwartz</a:t>
            </a:r>
            <a:r>
              <a:rPr lang="en-US" altLang="en-US" sz="3600" dirty="0">
                <a:solidFill>
                  <a:schemeClr val="tx1"/>
                </a:solidFill>
                <a:latin typeface="+mn-lt"/>
              </a:rPr>
              <a:t> </a:t>
            </a:r>
            <a:r>
              <a:rPr lang="en-US" altLang="en-US" sz="3600" dirty="0">
                <a:latin typeface="+mn-lt"/>
              </a:rPr>
              <a:t>Center</a:t>
            </a:r>
            <a:br>
              <a:rPr lang="en-US" altLang="en-US" sz="3600" dirty="0">
                <a:latin typeface="+mn-lt"/>
              </a:rPr>
            </a:br>
            <a:r>
              <a:rPr lang="en-US" altLang="en-US" sz="3600" dirty="0">
                <a:latin typeface="+mn-lt"/>
              </a:rPr>
              <a:t>Membership</a:t>
            </a:r>
          </a:p>
        </p:txBody>
      </p:sp>
      <p:sp>
        <p:nvSpPr>
          <p:cNvPr id="3" name="Subtitle 2"/>
          <p:cNvSpPr>
            <a:spLocks noGrp="1"/>
          </p:cNvSpPr>
          <p:nvPr>
            <p:ph type="subTitle" idx="1"/>
          </p:nvPr>
        </p:nvSpPr>
        <p:spPr>
          <a:xfrm>
            <a:off x="1161559" y="4181066"/>
            <a:ext cx="6858000" cy="548626"/>
          </a:xfrm>
        </p:spPr>
        <p:txBody>
          <a:bodyPr>
            <a:normAutofit/>
          </a:bodyPr>
          <a:lstStyle/>
          <a:p>
            <a:r>
              <a:rPr lang="en-US" altLang="en-US" dirty="0">
                <a:latin typeface="+mn-lt"/>
              </a:rPr>
              <a:t>May 31, 2018</a:t>
            </a:r>
          </a:p>
        </p:txBody>
      </p:sp>
    </p:spTree>
    <p:extLst>
      <p:ext uri="{BB962C8B-B14F-4D97-AF65-F5344CB8AC3E}">
        <p14:creationId xmlns:p14="http://schemas.microsoft.com/office/powerpoint/2010/main" val="67615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561034"/>
            <a:ext cx="8898903" cy="380058"/>
          </a:xfrm>
        </p:spPr>
        <p:txBody>
          <a:bodyPr>
            <a:normAutofit fontScale="90000"/>
          </a:bodyPr>
          <a:lstStyle/>
          <a:p>
            <a:pPr>
              <a:spcBef>
                <a:spcPct val="50000"/>
              </a:spcBef>
            </a:pPr>
            <a:r>
              <a:rPr lang="en-US" altLang="en-US" dirty="0">
                <a:latin typeface="+mn-lt"/>
              </a:rPr>
              <a:t/>
            </a:r>
            <a:br>
              <a:rPr lang="en-US" altLang="en-US" dirty="0">
                <a:latin typeface="+mn-lt"/>
              </a:rPr>
            </a:br>
            <a:r>
              <a:rPr lang="en-US" altLang="en-US" dirty="0">
                <a:latin typeface="+mn-lt"/>
              </a:rPr>
              <a:t>Thinking about institutional donors</a:t>
            </a:r>
            <a:br>
              <a:rPr lang="en-US" altLang="en-US" dirty="0">
                <a:latin typeface="+mn-lt"/>
              </a:rPr>
            </a:br>
            <a:r>
              <a:rPr lang="en-US" altLang="en-US" dirty="0">
                <a:solidFill>
                  <a:schemeClr val="bg1"/>
                </a:solidFill>
                <a:latin typeface="+mn-lt"/>
              </a:rPr>
              <a:t/>
            </a:r>
            <a:br>
              <a:rPr lang="en-US" altLang="en-US" dirty="0">
                <a:solidFill>
                  <a:schemeClr val="bg1"/>
                </a:solidFill>
                <a:latin typeface="+mn-lt"/>
              </a:rPr>
            </a:br>
            <a:r>
              <a:rPr lang="en-US" altLang="en-US" dirty="0">
                <a:solidFill>
                  <a:schemeClr val="bg1"/>
                </a:solidFill>
                <a:latin typeface="+mn-lt"/>
              </a:rPr>
              <a:t/>
            </a:r>
            <a:br>
              <a:rPr lang="en-US" altLang="en-US" dirty="0">
                <a:solidFill>
                  <a:schemeClr val="bg1"/>
                </a:solidFill>
                <a:latin typeface="+mn-lt"/>
              </a:rPr>
            </a:br>
            <a:endParaRPr lang="en-US" dirty="0">
              <a:latin typeface="+mn-lt"/>
            </a:endParaRPr>
          </a:p>
        </p:txBody>
      </p:sp>
      <p:grpSp>
        <p:nvGrpSpPr>
          <p:cNvPr id="7" name="Group 6"/>
          <p:cNvGrpSpPr/>
          <p:nvPr/>
        </p:nvGrpSpPr>
        <p:grpSpPr>
          <a:xfrm>
            <a:off x="1561666" y="728026"/>
            <a:ext cx="6669323" cy="3447112"/>
            <a:chOff x="484186" y="1320830"/>
            <a:chExt cx="8497253" cy="4391897"/>
          </a:xfrm>
        </p:grpSpPr>
        <p:sp>
          <p:nvSpPr>
            <p:cNvPr id="8" name="Rounded Rectangular Callout 7"/>
            <p:cNvSpPr/>
            <p:nvPr/>
          </p:nvSpPr>
          <p:spPr>
            <a:xfrm>
              <a:off x="4455885" y="2377440"/>
              <a:ext cx="4525554" cy="1270000"/>
            </a:xfrm>
            <a:prstGeom prst="wedgeRoundRectCallout">
              <a:avLst>
                <a:gd name="adj1" fmla="val 39704"/>
                <a:gd name="adj2" fmla="val 98985"/>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65000"/>
                      <a:lumOff val="35000"/>
                    </a:schemeClr>
                  </a:solidFill>
                  <a:cs typeface="Arial" panose="020B0604020202020204" pitchFamily="34" charset="0"/>
                </a:rPr>
                <a:t>Companies interested in quality and safety initiatives are often interested when they learn about the Schwartz Rounds.</a:t>
              </a:r>
            </a:p>
          </p:txBody>
        </p:sp>
        <p:sp>
          <p:nvSpPr>
            <p:cNvPr id="11" name="Rounded Rectangular Callout 10"/>
            <p:cNvSpPr/>
            <p:nvPr/>
          </p:nvSpPr>
          <p:spPr>
            <a:xfrm>
              <a:off x="1256348" y="4043680"/>
              <a:ext cx="3600132" cy="1669047"/>
            </a:xfrm>
            <a:prstGeom prst="wedgeRoundRectCallout">
              <a:avLst>
                <a:gd name="adj1" fmla="val 39704"/>
                <a:gd name="adj2" fmla="val 98985"/>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65000"/>
                      <a:lumOff val="35000"/>
                    </a:schemeClr>
                  </a:solidFill>
                  <a:cs typeface="Arial" panose="020B0604020202020204" pitchFamily="34" charset="0"/>
                </a:rPr>
                <a:t>Our food service might be interested in making a donation of the food for each session…</a:t>
              </a:r>
            </a:p>
          </p:txBody>
        </p:sp>
        <p:sp>
          <p:nvSpPr>
            <p:cNvPr id="12" name="Rounded Rectangular Callout 11"/>
            <p:cNvSpPr/>
            <p:nvPr/>
          </p:nvSpPr>
          <p:spPr>
            <a:xfrm>
              <a:off x="484186" y="1320830"/>
              <a:ext cx="3671254" cy="1828770"/>
            </a:xfrm>
            <a:prstGeom prst="wedgeRoundRectCallout">
              <a:avLst>
                <a:gd name="adj1" fmla="val -42846"/>
                <a:gd name="adj2" fmla="val 104933"/>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65000"/>
                      <a:lumOff val="35000"/>
                    </a:schemeClr>
                  </a:solidFill>
                  <a:cs typeface="Arial" panose="020B0604020202020204" pitchFamily="34" charset="0"/>
                </a:rPr>
                <a:t>Many of us buy our lunches at the deli across the street; maybe they would consider donating pasta salad and sandwiches for the lunches.</a:t>
              </a:r>
            </a:p>
          </p:txBody>
        </p:sp>
      </p:grpSp>
    </p:spTree>
    <p:extLst>
      <p:ext uri="{BB962C8B-B14F-4D97-AF65-F5344CB8AC3E}">
        <p14:creationId xmlns:p14="http://schemas.microsoft.com/office/powerpoint/2010/main" val="404377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43139"/>
            <a:ext cx="8778240" cy="380058"/>
          </a:xfrm>
        </p:spPr>
        <p:txBody>
          <a:bodyPr>
            <a:normAutofit fontScale="90000"/>
          </a:bodyPr>
          <a:lstStyle/>
          <a:p>
            <a:pPr>
              <a:spcBef>
                <a:spcPct val="50000"/>
              </a:spcBef>
            </a:pPr>
            <a:r>
              <a:rPr lang="en-US" dirty="0">
                <a:latin typeface="+mn-lt"/>
              </a:rPr>
              <a:t>4. Thanking donors</a:t>
            </a:r>
          </a:p>
        </p:txBody>
      </p:sp>
      <p:sp>
        <p:nvSpPr>
          <p:cNvPr id="4" name="Content Placeholder 3"/>
          <p:cNvSpPr>
            <a:spLocks noGrp="1"/>
          </p:cNvSpPr>
          <p:nvPr>
            <p:ph idx="1"/>
          </p:nvPr>
        </p:nvSpPr>
        <p:spPr/>
        <p:txBody>
          <a:bodyPr>
            <a:normAutofit fontScale="92500" lnSpcReduction="10000"/>
          </a:bodyPr>
          <a:lstStyle/>
          <a:p>
            <a:pPr algn="ctr">
              <a:lnSpc>
                <a:spcPct val="110000"/>
              </a:lnSpc>
              <a:spcBef>
                <a:spcPts val="0"/>
              </a:spcBef>
              <a:buNone/>
            </a:pPr>
            <a:r>
              <a:rPr lang="en-US" altLang="en-US" sz="2000" b="1" dirty="0">
                <a:latin typeface="+mn-lt"/>
              </a:rPr>
              <a:t>We have an international reputation and a strong “brand” – </a:t>
            </a:r>
          </a:p>
          <a:p>
            <a:pPr algn="ctr">
              <a:lnSpc>
                <a:spcPct val="110000"/>
              </a:lnSpc>
              <a:spcBef>
                <a:spcPts val="0"/>
              </a:spcBef>
              <a:buNone/>
            </a:pPr>
            <a:r>
              <a:rPr lang="en-US" altLang="en-US" sz="2000" b="1" dirty="0">
                <a:latin typeface="+mn-lt"/>
              </a:rPr>
              <a:t>Schwartz Rounds</a:t>
            </a:r>
            <a:r>
              <a:rPr lang="en-US" altLang="en-US" sz="1500" b="1" baseline="30000" dirty="0">
                <a:latin typeface="+mn-lt"/>
              </a:rPr>
              <a:t>®</a:t>
            </a:r>
            <a:r>
              <a:rPr lang="en-US" altLang="en-US" sz="2000" b="1" dirty="0">
                <a:latin typeface="+mn-lt"/>
              </a:rPr>
              <a:t> </a:t>
            </a:r>
          </a:p>
          <a:p>
            <a:pPr algn="ctr">
              <a:lnSpc>
                <a:spcPct val="110000"/>
              </a:lnSpc>
              <a:spcBef>
                <a:spcPts val="0"/>
              </a:spcBef>
              <a:buNone/>
            </a:pPr>
            <a:r>
              <a:rPr lang="en-US" altLang="en-US" sz="2000" b="1" dirty="0">
                <a:latin typeface="+mn-lt"/>
              </a:rPr>
              <a:t>~</a:t>
            </a:r>
          </a:p>
          <a:p>
            <a:pPr algn="ctr">
              <a:lnSpc>
                <a:spcPct val="110000"/>
              </a:lnSpc>
              <a:spcBef>
                <a:spcPts val="0"/>
              </a:spcBef>
              <a:buNone/>
            </a:pPr>
            <a:r>
              <a:rPr lang="en-US" altLang="en-US" sz="2000" b="1" dirty="0">
                <a:latin typeface="+mn-lt"/>
              </a:rPr>
              <a:t>Donors like knowing they are affiliated with </a:t>
            </a:r>
          </a:p>
          <a:p>
            <a:pPr algn="ctr">
              <a:lnSpc>
                <a:spcPct val="110000"/>
              </a:lnSpc>
              <a:spcBef>
                <a:spcPts val="0"/>
              </a:spcBef>
              <a:buNone/>
            </a:pPr>
            <a:r>
              <a:rPr lang="en-US" altLang="en-US" sz="2000" b="1" dirty="0">
                <a:latin typeface="+mn-lt"/>
              </a:rPr>
              <a:t>a well regarded national program</a:t>
            </a:r>
          </a:p>
          <a:p>
            <a:pPr algn="ctr">
              <a:lnSpc>
                <a:spcPct val="110000"/>
              </a:lnSpc>
              <a:spcBef>
                <a:spcPts val="0"/>
              </a:spcBef>
              <a:buNone/>
            </a:pPr>
            <a:r>
              <a:rPr lang="en-US" altLang="en-US" sz="2000" b="1" dirty="0">
                <a:latin typeface="+mn-lt"/>
              </a:rPr>
              <a:t>~</a:t>
            </a:r>
          </a:p>
          <a:p>
            <a:pPr algn="ctr">
              <a:lnSpc>
                <a:spcPct val="110000"/>
              </a:lnSpc>
              <a:spcBef>
                <a:spcPts val="0"/>
              </a:spcBef>
              <a:buNone/>
            </a:pPr>
            <a:r>
              <a:rPr lang="en-US" altLang="en-US" sz="2000" b="1" dirty="0">
                <a:latin typeface="+mn-lt"/>
              </a:rPr>
              <a:t>There are many creative ways to thank or </a:t>
            </a:r>
          </a:p>
          <a:p>
            <a:pPr algn="ctr">
              <a:lnSpc>
                <a:spcPct val="110000"/>
              </a:lnSpc>
              <a:spcBef>
                <a:spcPts val="0"/>
              </a:spcBef>
              <a:buNone/>
            </a:pPr>
            <a:r>
              <a:rPr lang="en-US" altLang="en-US" sz="2000" b="1" dirty="0">
                <a:latin typeface="+mn-lt"/>
              </a:rPr>
              <a:t>memorialize a donor…. </a:t>
            </a:r>
          </a:p>
          <a:p>
            <a:pPr lvl="2">
              <a:lnSpc>
                <a:spcPct val="110000"/>
              </a:lnSpc>
            </a:pPr>
            <a:r>
              <a:rPr lang="en-US" sz="2000" dirty="0">
                <a:latin typeface="+mn-lt"/>
              </a:rPr>
              <a:t> Wording at the bottom of promotional materials</a:t>
            </a:r>
          </a:p>
          <a:p>
            <a:pPr lvl="2">
              <a:lnSpc>
                <a:spcPct val="110000"/>
              </a:lnSpc>
            </a:pPr>
            <a:r>
              <a:rPr lang="en-US" sz="2000" dirty="0">
                <a:latin typeface="+mn-lt"/>
              </a:rPr>
              <a:t> Tent card on the tables at each session</a:t>
            </a:r>
          </a:p>
          <a:p>
            <a:pPr lvl="2">
              <a:lnSpc>
                <a:spcPct val="110000"/>
              </a:lnSpc>
            </a:pPr>
            <a:r>
              <a:rPr lang="en-US" sz="2000" dirty="0">
                <a:latin typeface="+mn-lt"/>
              </a:rPr>
              <a:t> Announcement/slide at the beginning of each session</a:t>
            </a:r>
          </a:p>
        </p:txBody>
      </p:sp>
    </p:spTree>
    <p:extLst>
      <p:ext uri="{BB962C8B-B14F-4D97-AF65-F5344CB8AC3E}">
        <p14:creationId xmlns:p14="http://schemas.microsoft.com/office/powerpoint/2010/main" val="404377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2397" y="1649641"/>
            <a:ext cx="7886700" cy="3609686"/>
          </a:xfrm>
        </p:spPr>
        <p:txBody>
          <a:bodyPr/>
          <a:lstStyle/>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p:txBody>
      </p:sp>
      <p:pic>
        <p:nvPicPr>
          <p:cNvPr id="1026" name="Picture 2" descr="Schwartz Email Signature 2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410" y="2325512"/>
            <a:ext cx="3521180" cy="201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latin typeface="+mn-lt"/>
              </a:rPr>
              <a:t>Example of thanking: Presbyterian Hospital</a:t>
            </a:r>
          </a:p>
        </p:txBody>
      </p:sp>
      <p:sp>
        <p:nvSpPr>
          <p:cNvPr id="5" name="TextBox 4"/>
          <p:cNvSpPr txBox="1"/>
          <p:nvPr/>
        </p:nvSpPr>
        <p:spPr>
          <a:xfrm>
            <a:off x="1117601" y="722489"/>
            <a:ext cx="686364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Presbyterian Hospital – Albuquerque, NM</a:t>
            </a:r>
          </a:p>
          <a:p>
            <a:pPr marL="285750" indent="-285750">
              <a:buFont typeface="Arial" panose="020B0604020202020204" pitchFamily="34" charset="0"/>
              <a:buChar char="•"/>
            </a:pPr>
            <a:r>
              <a:rPr lang="en-US" dirty="0"/>
              <a:t>New SC Member</a:t>
            </a:r>
          </a:p>
          <a:p>
            <a:pPr marL="285750" indent="-285750">
              <a:buFont typeface="Arial" panose="020B0604020202020204" pitchFamily="34" charset="0"/>
              <a:buChar char="•"/>
            </a:pPr>
            <a:r>
              <a:rPr lang="en-US" dirty="0"/>
              <a:t>The allocation committee of the hospital’s foundation chose to direct a portion of unrestricted donations to support the implementation of the program.</a:t>
            </a:r>
          </a:p>
        </p:txBody>
      </p:sp>
    </p:spTree>
    <p:extLst>
      <p:ext uri="{BB962C8B-B14F-4D97-AF65-F5344CB8AC3E}">
        <p14:creationId xmlns:p14="http://schemas.microsoft.com/office/powerpoint/2010/main" val="428203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26954"/>
            <a:ext cx="8778240" cy="380058"/>
          </a:xfrm>
        </p:spPr>
        <p:txBody>
          <a:bodyPr>
            <a:normAutofit fontScale="90000"/>
          </a:bodyPr>
          <a:lstStyle/>
          <a:p>
            <a:pPr>
              <a:spcBef>
                <a:spcPct val="50000"/>
              </a:spcBef>
            </a:pPr>
            <a:r>
              <a:rPr lang="en-US" dirty="0">
                <a:latin typeface="+mn-lt"/>
              </a:rPr>
              <a:t>5. Discussing the costs of membership</a:t>
            </a:r>
          </a:p>
        </p:txBody>
      </p:sp>
      <p:sp>
        <p:nvSpPr>
          <p:cNvPr id="6" name="Content Placeholder 5"/>
          <p:cNvSpPr>
            <a:spLocks noGrp="1"/>
          </p:cNvSpPr>
          <p:nvPr>
            <p:ph idx="1"/>
          </p:nvPr>
        </p:nvSpPr>
        <p:spPr>
          <a:xfrm>
            <a:off x="1018943" y="1090286"/>
            <a:ext cx="7886700" cy="3054425"/>
          </a:xfrm>
        </p:spPr>
        <p:txBody>
          <a:bodyPr>
            <a:normAutofit fontScale="92500" lnSpcReduction="20000"/>
          </a:bodyPr>
          <a:lstStyle/>
          <a:p>
            <a:r>
              <a:rPr lang="en-US" altLang="en-US" dirty="0">
                <a:latin typeface="+mn-lt"/>
              </a:rPr>
              <a:t>Unique fundraising perspective:</a:t>
            </a:r>
          </a:p>
          <a:p>
            <a:pPr lvl="1"/>
            <a:r>
              <a:rPr lang="en-US" altLang="en-US" dirty="0">
                <a:latin typeface="+mn-lt"/>
              </a:rPr>
              <a:t>Sometimes BIGGER is indeed BETTER</a:t>
            </a:r>
          </a:p>
          <a:p>
            <a:r>
              <a:rPr lang="en-US" altLang="en-US" dirty="0">
                <a:latin typeface="+mn-lt"/>
              </a:rPr>
              <a:t>In fundraising, usually the bigger the number, the better our chances of raising big dollars</a:t>
            </a:r>
          </a:p>
          <a:p>
            <a:r>
              <a:rPr lang="en-US" altLang="en-US" dirty="0">
                <a:latin typeface="+mn-lt"/>
              </a:rPr>
              <a:t>Think about all related costs</a:t>
            </a:r>
          </a:p>
          <a:p>
            <a:pPr lvl="1"/>
            <a:r>
              <a:rPr lang="en-US" altLang="en-US" sz="2000" dirty="0">
                <a:latin typeface="+mn-lt"/>
              </a:rPr>
              <a:t> Membership/initiation fee</a:t>
            </a:r>
          </a:p>
          <a:p>
            <a:pPr lvl="1"/>
            <a:r>
              <a:rPr lang="en-US" altLang="en-US" sz="2000" dirty="0">
                <a:latin typeface="+mn-lt"/>
              </a:rPr>
              <a:t> Food for the attendees (# attendees x $8 pp x # sessions)</a:t>
            </a:r>
          </a:p>
          <a:p>
            <a:pPr lvl="1"/>
            <a:r>
              <a:rPr lang="en-US" altLang="en-US" sz="2000" dirty="0">
                <a:latin typeface="+mn-lt"/>
              </a:rPr>
              <a:t> Room fees?</a:t>
            </a:r>
          </a:p>
          <a:p>
            <a:pPr lvl="1"/>
            <a:r>
              <a:rPr lang="en-US" altLang="en-US" sz="2000" dirty="0">
                <a:latin typeface="+mn-lt"/>
              </a:rPr>
              <a:t> A/V expenses?</a:t>
            </a:r>
          </a:p>
          <a:p>
            <a:pPr lvl="1"/>
            <a:r>
              <a:rPr lang="en-US" altLang="en-US" sz="2000" dirty="0">
                <a:latin typeface="+mn-lt"/>
              </a:rPr>
              <a:t>Staff time, if appropriate – for coordinator, physician lead, facilitator, planning committee members</a:t>
            </a:r>
          </a:p>
        </p:txBody>
      </p:sp>
    </p:spTree>
    <p:extLst>
      <p:ext uri="{BB962C8B-B14F-4D97-AF65-F5344CB8AC3E}">
        <p14:creationId xmlns:p14="http://schemas.microsoft.com/office/powerpoint/2010/main" val="404377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7712"/>
            <a:ext cx="8778240" cy="688762"/>
          </a:xfrm>
        </p:spPr>
        <p:txBody>
          <a:bodyPr>
            <a:normAutofit fontScale="90000"/>
          </a:bodyPr>
          <a:lstStyle/>
          <a:p>
            <a:pPr>
              <a:spcBef>
                <a:spcPct val="50000"/>
              </a:spcBef>
            </a:pPr>
            <a:r>
              <a:rPr lang="en-US" dirty="0">
                <a:latin typeface="+mn-lt"/>
              </a:rPr>
              <a:t/>
            </a:r>
            <a:br>
              <a:rPr lang="en-US" dirty="0">
                <a:latin typeface="+mn-lt"/>
              </a:rPr>
            </a:br>
            <a:r>
              <a:rPr lang="en-US" dirty="0">
                <a:latin typeface="+mn-lt"/>
              </a:rPr>
              <a:t/>
            </a:r>
            <a:br>
              <a:rPr lang="en-US" dirty="0">
                <a:latin typeface="+mn-lt"/>
              </a:rPr>
            </a:br>
            <a:r>
              <a:rPr lang="en-US" dirty="0">
                <a:latin typeface="+mn-lt"/>
              </a:rPr>
              <a:t>Examples from other members</a:t>
            </a:r>
            <a:br>
              <a:rPr lang="en-US" dirty="0">
                <a:latin typeface="+mn-lt"/>
              </a:rPr>
            </a:br>
            <a:r>
              <a:rPr lang="en-US" dirty="0">
                <a:latin typeface="+mn-lt"/>
              </a:rPr>
              <a:t> </a:t>
            </a:r>
            <a:r>
              <a:rPr lang="en-US" altLang="en-US" dirty="0">
                <a:solidFill>
                  <a:schemeClr val="bg1"/>
                </a:solidFill>
                <a:latin typeface="+mn-lt"/>
              </a:rPr>
              <a:t/>
            </a:r>
            <a:br>
              <a:rPr lang="en-US" altLang="en-US" dirty="0">
                <a:solidFill>
                  <a:schemeClr val="bg1"/>
                </a:solidFill>
                <a:latin typeface="+mn-lt"/>
              </a:rPr>
            </a:br>
            <a:endParaRPr lang="en-US" dirty="0">
              <a:latin typeface="+mn-lt"/>
            </a:endParaRPr>
          </a:p>
        </p:txBody>
      </p:sp>
      <p:sp>
        <p:nvSpPr>
          <p:cNvPr id="6" name="Content Placeholder 5"/>
          <p:cNvSpPr>
            <a:spLocks noGrp="1"/>
          </p:cNvSpPr>
          <p:nvPr>
            <p:ph idx="1"/>
          </p:nvPr>
        </p:nvSpPr>
        <p:spPr/>
        <p:txBody>
          <a:bodyPr>
            <a:normAutofit/>
          </a:bodyPr>
          <a:lstStyle/>
          <a:p>
            <a:endParaRPr lang="en-US" altLang="en-US" dirty="0">
              <a:latin typeface="+mn-lt"/>
            </a:endParaRPr>
          </a:p>
          <a:p>
            <a:r>
              <a:rPr lang="en-US" altLang="en-US" dirty="0">
                <a:latin typeface="+mn-lt"/>
              </a:rPr>
              <a:t>Sponsorships can range from $5,000-$15,000 </a:t>
            </a:r>
          </a:p>
          <a:p>
            <a:pPr>
              <a:buNone/>
            </a:pPr>
            <a:endParaRPr lang="en-US" altLang="en-US" dirty="0">
              <a:latin typeface="+mn-lt"/>
            </a:endParaRPr>
          </a:p>
          <a:p>
            <a:pPr>
              <a:buNone/>
            </a:pPr>
            <a:r>
              <a:rPr lang="en-US" altLang="en-US" dirty="0">
                <a:latin typeface="+mn-lt"/>
              </a:rPr>
              <a:t>Yale-New Haven</a:t>
            </a:r>
          </a:p>
          <a:p>
            <a:pPr lvl="1"/>
            <a:r>
              <a:rPr lang="en-US" sz="2000" dirty="0">
                <a:latin typeface="+mn-lt"/>
              </a:rPr>
              <a:t>Physician leader reached out to development department</a:t>
            </a:r>
          </a:p>
          <a:p>
            <a:pPr lvl="1"/>
            <a:r>
              <a:rPr lang="en-US" sz="2000" dirty="0">
                <a:latin typeface="+mn-lt"/>
              </a:rPr>
              <a:t>Talked to existing donor who happened to know Ken Schwartz</a:t>
            </a:r>
          </a:p>
          <a:p>
            <a:pPr lvl="1"/>
            <a:r>
              <a:rPr lang="en-US" sz="2000" dirty="0">
                <a:latin typeface="+mn-lt"/>
              </a:rPr>
              <a:t>Solicited $10,000 annual sponsorship to cover costs of membership fee and food</a:t>
            </a:r>
          </a:p>
          <a:p>
            <a:pPr lvl="1"/>
            <a:r>
              <a:rPr lang="en-US" sz="2000" dirty="0">
                <a:latin typeface="+mn-lt"/>
              </a:rPr>
              <a:t>Requested a 10-year pledge </a:t>
            </a:r>
          </a:p>
          <a:p>
            <a:pPr>
              <a:lnSpc>
                <a:spcPct val="100000"/>
              </a:lnSpc>
            </a:pPr>
            <a:endParaRPr lang="en-US" altLang="en-US" dirty="0">
              <a:latin typeface="+mn-lt"/>
            </a:endParaRPr>
          </a:p>
          <a:p>
            <a:endParaRPr lang="en-US" altLang="en-US" sz="2000" dirty="0">
              <a:latin typeface="+mn-lt"/>
            </a:endParaRPr>
          </a:p>
        </p:txBody>
      </p:sp>
    </p:spTree>
    <p:extLst>
      <p:ext uri="{BB962C8B-B14F-4D97-AF65-F5344CB8AC3E}">
        <p14:creationId xmlns:p14="http://schemas.microsoft.com/office/powerpoint/2010/main" val="404377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734549"/>
            <a:ext cx="8778240" cy="380058"/>
          </a:xfrm>
        </p:spPr>
        <p:txBody>
          <a:bodyPr>
            <a:normAutofit fontScale="90000"/>
          </a:bodyPr>
          <a:lstStyle/>
          <a:p>
            <a:pPr>
              <a:spcBef>
                <a:spcPct val="50000"/>
              </a:spcBef>
            </a:pPr>
            <a:r>
              <a:rPr lang="en-US" dirty="0">
                <a:latin typeface="+mn-lt"/>
              </a:rPr>
              <a:t>Case study: Louisa </a:t>
            </a:r>
            <a:r>
              <a:rPr lang="en-US" dirty="0" err="1">
                <a:latin typeface="+mn-lt"/>
              </a:rPr>
              <a:t>Nedkov</a:t>
            </a:r>
            <a:r>
              <a:rPr lang="en-US" dirty="0">
                <a:latin typeface="+mn-lt"/>
              </a:rPr>
              <a:t/>
            </a:r>
            <a:br>
              <a:rPr lang="en-US" dirty="0">
                <a:latin typeface="+mn-lt"/>
              </a:rPr>
            </a:br>
            <a:r>
              <a:rPr lang="en-US" dirty="0">
                <a:latin typeface="+mn-lt"/>
              </a:rPr>
              <a:t/>
            </a:r>
            <a:br>
              <a:rPr lang="en-US" dirty="0">
                <a:latin typeface="+mn-lt"/>
              </a:rPr>
            </a:br>
            <a:r>
              <a:rPr lang="en-US" dirty="0">
                <a:latin typeface="+mn-lt"/>
              </a:rPr>
              <a:t> </a:t>
            </a:r>
            <a:r>
              <a:rPr lang="en-US" altLang="en-US" dirty="0">
                <a:solidFill>
                  <a:schemeClr val="bg1"/>
                </a:solidFill>
                <a:latin typeface="+mn-lt"/>
              </a:rPr>
              <a:t/>
            </a:r>
            <a:br>
              <a:rPr lang="en-US" altLang="en-US" dirty="0">
                <a:solidFill>
                  <a:schemeClr val="bg1"/>
                </a:solidFill>
                <a:latin typeface="+mn-lt"/>
              </a:rPr>
            </a:br>
            <a:endParaRPr lang="en-US" dirty="0">
              <a:latin typeface="+mn-lt"/>
            </a:endParaRPr>
          </a:p>
        </p:txBody>
      </p:sp>
      <p:pic>
        <p:nvPicPr>
          <p:cNvPr id="13" name="Picture 12">
            <a:extLst>
              <a:ext uri="{FF2B5EF4-FFF2-40B4-BE49-F238E27FC236}">
                <a16:creationId xmlns="" xmlns:a16="http://schemas.microsoft.com/office/drawing/2014/main" id="{0E06F020-9EF7-E145-A068-E03FFA2536AD}"/>
              </a:ext>
            </a:extLst>
          </p:cNvPr>
          <p:cNvPicPr>
            <a:picLocks noChangeAspect="1"/>
          </p:cNvPicPr>
          <p:nvPr/>
        </p:nvPicPr>
        <p:blipFill>
          <a:blip r:embed="rId3"/>
          <a:stretch>
            <a:fillRect/>
          </a:stretch>
        </p:blipFill>
        <p:spPr>
          <a:xfrm>
            <a:off x="4287047" y="1200731"/>
            <a:ext cx="2744528" cy="2744528"/>
          </a:xfrm>
          <a:prstGeom prst="rect">
            <a:avLst/>
          </a:prstGeom>
        </p:spPr>
      </p:pic>
      <p:pic>
        <p:nvPicPr>
          <p:cNvPr id="15" name="Picture 14">
            <a:extLst>
              <a:ext uri="{FF2B5EF4-FFF2-40B4-BE49-F238E27FC236}">
                <a16:creationId xmlns="" xmlns:a16="http://schemas.microsoft.com/office/drawing/2014/main" id="{9B5E444B-FF9C-174A-8F0E-05E3FFA4F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065" y="1114607"/>
            <a:ext cx="1887101" cy="2830652"/>
          </a:xfrm>
          <a:prstGeom prst="rect">
            <a:avLst/>
          </a:prstGeom>
        </p:spPr>
      </p:pic>
    </p:spTree>
    <p:extLst>
      <p:ext uri="{BB962C8B-B14F-4D97-AF65-F5344CB8AC3E}">
        <p14:creationId xmlns:p14="http://schemas.microsoft.com/office/powerpoint/2010/main" val="404377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275632"/>
            <a:ext cx="4775569" cy="2125980"/>
          </a:xfrm>
          <a:prstGeom prst="rect">
            <a:avLst/>
          </a:prstGeom>
        </p:spPr>
      </p:pic>
    </p:spTree>
    <p:extLst>
      <p:ext uri="{BB962C8B-B14F-4D97-AF65-F5344CB8AC3E}">
        <p14:creationId xmlns:p14="http://schemas.microsoft.com/office/powerpoint/2010/main" val="225122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44" y="146254"/>
            <a:ext cx="7886700" cy="810675"/>
          </a:xfrm>
        </p:spPr>
        <p:txBody>
          <a:bodyPr>
            <a:normAutofit/>
          </a:bodyPr>
          <a:lstStyle/>
          <a:p>
            <a:r>
              <a:rPr lang="en-US" dirty="0">
                <a:latin typeface="+mn-lt"/>
              </a:rPr>
              <a:t>Innovation Fund</a:t>
            </a:r>
          </a:p>
        </p:txBody>
      </p:sp>
      <p:sp>
        <p:nvSpPr>
          <p:cNvPr id="3" name="Content Placeholder 2"/>
          <p:cNvSpPr>
            <a:spLocks noGrp="1"/>
          </p:cNvSpPr>
          <p:nvPr>
            <p:ph idx="1"/>
          </p:nvPr>
        </p:nvSpPr>
        <p:spPr>
          <a:xfrm>
            <a:off x="813844" y="1190847"/>
            <a:ext cx="7886700" cy="3184384"/>
          </a:xfrm>
        </p:spPr>
        <p:txBody>
          <a:bodyPr/>
          <a:lstStyle/>
          <a:p>
            <a:r>
              <a:rPr lang="en-US" dirty="0">
                <a:latin typeface="+mn-lt"/>
              </a:rPr>
              <a:t>First fund launched 2017</a:t>
            </a:r>
          </a:p>
          <a:p>
            <a:r>
              <a:rPr lang="en-US" dirty="0">
                <a:latin typeface="+mn-lt"/>
              </a:rPr>
              <a:t>Innovation one of 3 key strategic priorities</a:t>
            </a:r>
          </a:p>
          <a:p>
            <a:r>
              <a:rPr lang="en-US" dirty="0">
                <a:latin typeface="+mn-lt"/>
              </a:rPr>
              <a:t>2 categories of grants</a:t>
            </a:r>
          </a:p>
          <a:p>
            <a:r>
              <a:rPr lang="en-US" dirty="0">
                <a:latin typeface="+mn-lt"/>
              </a:rPr>
              <a:t>“Exemplary patient experiences, always”</a:t>
            </a:r>
          </a:p>
          <a:p>
            <a:pPr marL="0" indent="0">
              <a:buNone/>
            </a:pPr>
            <a:endParaRPr lang="en-US" dirty="0">
              <a:latin typeface="+mn-lt"/>
            </a:endParaRPr>
          </a:p>
          <a:p>
            <a:endParaRPr lang="en-US" dirty="0">
              <a:latin typeface="+mn-lt"/>
            </a:endParaRPr>
          </a:p>
        </p:txBody>
      </p:sp>
    </p:spTree>
    <p:extLst>
      <p:ext uri="{BB962C8B-B14F-4D97-AF65-F5344CB8AC3E}">
        <p14:creationId xmlns:p14="http://schemas.microsoft.com/office/powerpoint/2010/main" val="21547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44" y="146254"/>
            <a:ext cx="7886700" cy="853205"/>
          </a:xfrm>
        </p:spPr>
        <p:txBody>
          <a:bodyPr>
            <a:normAutofit/>
          </a:bodyPr>
          <a:lstStyle/>
          <a:p>
            <a:r>
              <a:rPr lang="en-US" dirty="0">
                <a:latin typeface="+mn-lt"/>
              </a:rPr>
              <a:t>Hospitalists</a:t>
            </a:r>
          </a:p>
        </p:txBody>
      </p:sp>
      <p:sp>
        <p:nvSpPr>
          <p:cNvPr id="3" name="Content Placeholder 2"/>
          <p:cNvSpPr>
            <a:spLocks noGrp="1"/>
          </p:cNvSpPr>
          <p:nvPr>
            <p:ph idx="1"/>
          </p:nvPr>
        </p:nvSpPr>
        <p:spPr>
          <a:xfrm>
            <a:off x="813844" y="1169581"/>
            <a:ext cx="7886700" cy="3205650"/>
          </a:xfrm>
        </p:spPr>
        <p:txBody>
          <a:bodyPr/>
          <a:lstStyle/>
          <a:p>
            <a:r>
              <a:rPr lang="en-US" dirty="0">
                <a:latin typeface="+mn-lt"/>
              </a:rPr>
              <a:t>Dr. Stephen Chin, Chief of Hospitalists</a:t>
            </a:r>
          </a:p>
          <a:p>
            <a:r>
              <a:rPr lang="en-US" dirty="0">
                <a:latin typeface="+mn-lt"/>
              </a:rPr>
              <a:t>Wellness Committee for 40 physicians</a:t>
            </a:r>
          </a:p>
          <a:p>
            <a:r>
              <a:rPr lang="en-US" dirty="0">
                <a:latin typeface="+mn-lt"/>
              </a:rPr>
              <a:t>Schwartz Rounds - Innovation Fund proposal?</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168980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44" y="146254"/>
            <a:ext cx="7886700" cy="959531"/>
          </a:xfrm>
        </p:spPr>
        <p:txBody>
          <a:bodyPr>
            <a:normAutofit/>
          </a:bodyPr>
          <a:lstStyle/>
          <a:p>
            <a:r>
              <a:rPr lang="en-US" dirty="0">
                <a:latin typeface="+mn-lt"/>
              </a:rPr>
              <a:t>Why Schwartz Rounds?</a:t>
            </a:r>
          </a:p>
        </p:txBody>
      </p:sp>
      <p:sp>
        <p:nvSpPr>
          <p:cNvPr id="3" name="Content Placeholder 2"/>
          <p:cNvSpPr>
            <a:spLocks noGrp="1"/>
          </p:cNvSpPr>
          <p:nvPr>
            <p:ph idx="1"/>
          </p:nvPr>
        </p:nvSpPr>
        <p:spPr>
          <a:xfrm>
            <a:off x="813844" y="935665"/>
            <a:ext cx="7886700" cy="3439566"/>
          </a:xfrm>
        </p:spPr>
        <p:txBody>
          <a:bodyPr/>
          <a:lstStyle/>
          <a:p>
            <a:r>
              <a:rPr lang="en-US" dirty="0">
                <a:latin typeface="+mn-lt"/>
              </a:rPr>
              <a:t>Clinician burnout/compassion fatigue an issue</a:t>
            </a:r>
          </a:p>
          <a:p>
            <a:r>
              <a:rPr lang="en-US" dirty="0">
                <a:latin typeface="+mn-lt"/>
              </a:rPr>
              <a:t>1 in 3 healthcare workers affected in Ontario</a:t>
            </a:r>
          </a:p>
          <a:p>
            <a:r>
              <a:rPr lang="en-US" dirty="0">
                <a:latin typeface="+mn-lt"/>
              </a:rPr>
              <a:t>Burnout is an international epidemic</a:t>
            </a:r>
          </a:p>
          <a:p>
            <a:r>
              <a:rPr lang="en-US" dirty="0">
                <a:latin typeface="+mn-lt"/>
              </a:rPr>
              <a:t>Providing a forum for staff to discuss/process</a:t>
            </a:r>
          </a:p>
          <a:p>
            <a:r>
              <a:rPr lang="en-US" dirty="0">
                <a:latin typeface="+mn-lt"/>
              </a:rPr>
              <a:t>Reduces caregiver stress &amp; isolation</a:t>
            </a:r>
          </a:p>
        </p:txBody>
      </p:sp>
    </p:spTree>
    <p:extLst>
      <p:ext uri="{BB962C8B-B14F-4D97-AF65-F5344CB8AC3E}">
        <p14:creationId xmlns:p14="http://schemas.microsoft.com/office/powerpoint/2010/main" val="24930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Audience Reminders</a:t>
            </a:r>
          </a:p>
        </p:txBody>
      </p:sp>
      <p:sp>
        <p:nvSpPr>
          <p:cNvPr id="5" name="Content Placeholder 2"/>
          <p:cNvSpPr>
            <a:spLocks noGrp="1"/>
          </p:cNvSpPr>
          <p:nvPr>
            <p:ph idx="1"/>
          </p:nvPr>
        </p:nvSpPr>
        <p:spPr>
          <a:xfrm>
            <a:off x="813844" y="1208691"/>
            <a:ext cx="7886700" cy="3166540"/>
          </a:xfrm>
        </p:spPr>
        <p:txBody>
          <a:bodyPr/>
          <a:lstStyle/>
          <a:p>
            <a:r>
              <a:rPr lang="en-US" dirty="0" smtClean="0"/>
              <a:t>You </a:t>
            </a:r>
            <a:r>
              <a:rPr lang="en-US" dirty="0"/>
              <a:t>may submit a question by typing it into the </a:t>
            </a:r>
            <a:r>
              <a:rPr lang="en-US" dirty="0" smtClean="0"/>
              <a:t>“Question </a:t>
            </a:r>
            <a:r>
              <a:rPr lang="en-US" dirty="0"/>
              <a:t>and </a:t>
            </a:r>
            <a:r>
              <a:rPr lang="en-US" dirty="0" smtClean="0"/>
              <a:t>Answer” </a:t>
            </a:r>
            <a:r>
              <a:rPr lang="en-US" dirty="0"/>
              <a:t>pane at the right of your screen at any time.</a:t>
            </a:r>
          </a:p>
          <a:p>
            <a:r>
              <a:rPr lang="en-US" dirty="0" smtClean="0"/>
              <a:t>We </a:t>
            </a:r>
            <a:r>
              <a:rPr lang="en-US" dirty="0"/>
              <a:t>value your </a:t>
            </a:r>
            <a:r>
              <a:rPr lang="en-US" dirty="0" smtClean="0"/>
              <a:t>feedback. </a:t>
            </a:r>
            <a:r>
              <a:rPr lang="en-US" dirty="0"/>
              <a:t>Please complete our electronic survey </a:t>
            </a:r>
            <a:r>
              <a:rPr lang="en-US"/>
              <a:t>following </a:t>
            </a:r>
            <a:r>
              <a:rPr lang="en-US" smtClean="0"/>
              <a:t>this </a:t>
            </a:r>
            <a:r>
              <a:rPr lang="en-US" dirty="0"/>
              <a:t>webinar.</a:t>
            </a:r>
          </a:p>
          <a:p>
            <a:endParaRPr lang="en-US" dirty="0"/>
          </a:p>
        </p:txBody>
      </p:sp>
    </p:spTree>
    <p:extLst>
      <p:ext uri="{BB962C8B-B14F-4D97-AF65-F5344CB8AC3E}">
        <p14:creationId xmlns:p14="http://schemas.microsoft.com/office/powerpoint/2010/main" val="301026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44" y="146255"/>
            <a:ext cx="7886700" cy="853204"/>
          </a:xfrm>
        </p:spPr>
        <p:txBody>
          <a:bodyPr>
            <a:normAutofit/>
          </a:bodyPr>
          <a:lstStyle/>
          <a:p>
            <a:r>
              <a:rPr lang="en-US" dirty="0">
                <a:latin typeface="+mn-lt"/>
              </a:rPr>
              <a:t>“Exemplary Patient Experiences, Always”</a:t>
            </a:r>
          </a:p>
        </p:txBody>
      </p:sp>
      <p:sp>
        <p:nvSpPr>
          <p:cNvPr id="3" name="Content Placeholder 2"/>
          <p:cNvSpPr>
            <a:spLocks noGrp="1"/>
          </p:cNvSpPr>
          <p:nvPr>
            <p:ph idx="1"/>
          </p:nvPr>
        </p:nvSpPr>
        <p:spPr>
          <a:xfrm>
            <a:off x="813844" y="999459"/>
            <a:ext cx="7886700" cy="3375771"/>
          </a:xfrm>
        </p:spPr>
        <p:txBody>
          <a:bodyPr/>
          <a:lstStyle/>
          <a:p>
            <a:r>
              <a:rPr lang="en-US" dirty="0">
                <a:latin typeface="+mn-lt"/>
              </a:rPr>
              <a:t>Compassion</a:t>
            </a:r>
          </a:p>
          <a:p>
            <a:r>
              <a:rPr lang="en-US" dirty="0">
                <a:latin typeface="+mn-lt"/>
              </a:rPr>
              <a:t>Patient Experience</a:t>
            </a:r>
          </a:p>
          <a:p>
            <a:r>
              <a:rPr lang="en-US" dirty="0">
                <a:latin typeface="+mn-lt"/>
              </a:rPr>
              <a:t>Engaged and resilient healthcare staff</a:t>
            </a:r>
          </a:p>
        </p:txBody>
      </p:sp>
    </p:spTree>
    <p:extLst>
      <p:ext uri="{BB962C8B-B14F-4D97-AF65-F5344CB8AC3E}">
        <p14:creationId xmlns:p14="http://schemas.microsoft.com/office/powerpoint/2010/main" val="153661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0" dirty="0" smtClean="0">
                <a:latin typeface="+mn-lt"/>
              </a:rPr>
              <a:t>theschwartzcenter.org</a:t>
            </a:r>
            <a:endParaRPr lang="en-US" b="0" dirty="0">
              <a:latin typeface="+mn-lt"/>
            </a:endParaRPr>
          </a:p>
        </p:txBody>
      </p:sp>
      <p:sp>
        <p:nvSpPr>
          <p:cNvPr id="4" name="TextBox 3"/>
          <p:cNvSpPr txBox="1"/>
          <p:nvPr/>
        </p:nvSpPr>
        <p:spPr>
          <a:xfrm>
            <a:off x="1349770" y="1358782"/>
            <a:ext cx="3255947" cy="1477328"/>
          </a:xfrm>
          <a:prstGeom prst="rect">
            <a:avLst/>
          </a:prstGeom>
          <a:noFill/>
        </p:spPr>
        <p:txBody>
          <a:bodyPr wrap="square" rtlCol="0">
            <a:spAutoFit/>
          </a:bodyPr>
          <a:lstStyle/>
          <a:p>
            <a:r>
              <a:rPr lang="en-US" dirty="0">
                <a:solidFill>
                  <a:schemeClr val="bg1"/>
                </a:solidFill>
              </a:rPr>
              <a:t>For further information or advice, please feel free to contact Lisa M. Crane</a:t>
            </a:r>
          </a:p>
          <a:p>
            <a:r>
              <a:rPr lang="en-US" dirty="0">
                <a:solidFill>
                  <a:schemeClr val="bg1"/>
                </a:solidFill>
              </a:rPr>
              <a:t>at 617-643-5490 or lmcrane@theschwartzcenter.org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345952"/>
            <a:ext cx="9144000" cy="380058"/>
          </a:xfrm>
        </p:spPr>
        <p:txBody>
          <a:bodyPr>
            <a:normAutofit fontScale="90000"/>
          </a:bodyPr>
          <a:lstStyle/>
          <a:p>
            <a:pPr algn="ctr"/>
            <a:r>
              <a:rPr lang="en-US" dirty="0" smtClean="0"/>
              <a:t>Questions &amp; Answers</a:t>
            </a:r>
            <a:endParaRPr lang="en-US" dirty="0"/>
          </a:p>
        </p:txBody>
      </p:sp>
      <p:sp>
        <p:nvSpPr>
          <p:cNvPr id="4" name="Rectangle 3"/>
          <p:cNvSpPr/>
          <p:nvPr/>
        </p:nvSpPr>
        <p:spPr>
          <a:xfrm>
            <a:off x="0" y="3983601"/>
            <a:ext cx="9144000" cy="369332"/>
          </a:xfrm>
          <a:prstGeom prst="rect">
            <a:avLst/>
          </a:prstGeom>
        </p:spPr>
        <p:txBody>
          <a:bodyPr wrap="square">
            <a:spAutoFit/>
          </a:bodyPr>
          <a:lstStyle/>
          <a:p>
            <a:pPr algn="ctr" defTabSz="913307"/>
            <a:r>
              <a:rPr lang="en-US" dirty="0">
                <a:solidFill>
                  <a:prstClr val="black"/>
                </a:solidFill>
              </a:rPr>
              <a:t>Type your </a:t>
            </a:r>
            <a:r>
              <a:rPr lang="en-US" dirty="0" smtClean="0">
                <a:solidFill>
                  <a:prstClr val="black"/>
                </a:solidFill>
              </a:rPr>
              <a:t>comments and questions </a:t>
            </a:r>
            <a:r>
              <a:rPr lang="en-US" dirty="0">
                <a:solidFill>
                  <a:prstClr val="black"/>
                </a:solidFill>
              </a:rPr>
              <a:t>in the </a:t>
            </a:r>
            <a:r>
              <a:rPr lang="en-US" dirty="0" smtClean="0">
                <a:solidFill>
                  <a:prstClr val="black"/>
                </a:solidFill>
              </a:rPr>
              <a:t>“Questions” pane </a:t>
            </a:r>
            <a:r>
              <a:rPr lang="en-US" dirty="0">
                <a:solidFill>
                  <a:prstClr val="black"/>
                </a:solidFill>
              </a:rPr>
              <a:t>on your screen at any time.</a:t>
            </a:r>
          </a:p>
        </p:txBody>
      </p:sp>
      <p:sp>
        <p:nvSpPr>
          <p:cNvPr id="13" name="TextBox 12"/>
          <p:cNvSpPr txBox="1"/>
          <p:nvPr/>
        </p:nvSpPr>
        <p:spPr>
          <a:xfrm>
            <a:off x="647110" y="2999061"/>
            <a:ext cx="3826417" cy="861429"/>
          </a:xfrm>
          <a:prstGeom prst="rect">
            <a:avLst/>
          </a:prstGeom>
          <a:noFill/>
        </p:spPr>
        <p:txBody>
          <a:bodyPr wrap="square" lIns="91098" tIns="45549" rIns="91098" bIns="45549" rtlCol="0">
            <a:spAutoFit/>
          </a:bodyPr>
          <a:lstStyle/>
          <a:p>
            <a:pPr algn="ctr" defTabSz="910941"/>
            <a:r>
              <a:rPr lang="en-US" sz="1400" b="1" dirty="0" smtClean="0">
                <a:solidFill>
                  <a:prstClr val="black"/>
                </a:solidFill>
                <a:latin typeface="Arial" pitchFamily="34" charset="0"/>
                <a:cs typeface="Arial" pitchFamily="34" charset="0"/>
              </a:rPr>
              <a:t>Lisa </a:t>
            </a:r>
            <a:r>
              <a:rPr lang="en-US" sz="1400" b="1" dirty="0">
                <a:solidFill>
                  <a:prstClr val="black"/>
                </a:solidFill>
                <a:latin typeface="Arial" pitchFamily="34" charset="0"/>
                <a:cs typeface="Arial" pitchFamily="34" charset="0"/>
              </a:rPr>
              <a:t>M. Crane</a:t>
            </a:r>
          </a:p>
          <a:p>
            <a:pPr algn="ctr" defTabSz="910941"/>
            <a:r>
              <a:rPr lang="en-US" sz="1200" dirty="0">
                <a:solidFill>
                  <a:prstClr val="black"/>
                </a:solidFill>
                <a:latin typeface="Arial" pitchFamily="34" charset="0"/>
                <a:cs typeface="Arial" pitchFamily="34" charset="0"/>
              </a:rPr>
              <a:t>Director of Individual and Foundation Giving</a:t>
            </a:r>
          </a:p>
          <a:p>
            <a:pPr algn="ctr" defTabSz="910941"/>
            <a:r>
              <a:rPr lang="en-US" sz="1200" dirty="0">
                <a:solidFill>
                  <a:prstClr val="black"/>
                </a:solidFill>
                <a:latin typeface="Arial" pitchFamily="34" charset="0"/>
                <a:cs typeface="Arial" pitchFamily="34" charset="0"/>
              </a:rPr>
              <a:t>The Schwartz Center for </a:t>
            </a:r>
          </a:p>
          <a:p>
            <a:pPr algn="ctr" defTabSz="910941"/>
            <a:r>
              <a:rPr lang="en-US" sz="1200" dirty="0">
                <a:solidFill>
                  <a:prstClr val="black"/>
                </a:solidFill>
                <a:latin typeface="Arial" pitchFamily="34" charset="0"/>
                <a:cs typeface="Arial" pitchFamily="34" charset="0"/>
              </a:rPr>
              <a:t>Compassionate Healthcare</a:t>
            </a:r>
          </a:p>
        </p:txBody>
      </p:sp>
      <p:sp>
        <p:nvSpPr>
          <p:cNvPr id="15" name="TextBox 14"/>
          <p:cNvSpPr txBox="1"/>
          <p:nvPr/>
        </p:nvSpPr>
        <p:spPr>
          <a:xfrm>
            <a:off x="4888993" y="3023445"/>
            <a:ext cx="3901440" cy="861429"/>
          </a:xfrm>
          <a:prstGeom prst="rect">
            <a:avLst/>
          </a:prstGeom>
          <a:noFill/>
        </p:spPr>
        <p:txBody>
          <a:bodyPr wrap="square" lIns="91098" tIns="45549" rIns="91098" bIns="45549" rtlCol="0">
            <a:spAutoFit/>
          </a:bodyPr>
          <a:lstStyle/>
          <a:p>
            <a:pPr algn="ctr" defTabSz="910941"/>
            <a:r>
              <a:rPr lang="en-US" sz="1400" b="1" dirty="0" smtClean="0">
                <a:solidFill>
                  <a:prstClr val="black"/>
                </a:solidFill>
                <a:latin typeface="Arial" pitchFamily="34" charset="0"/>
                <a:cs typeface="Arial" pitchFamily="34" charset="0"/>
              </a:rPr>
              <a:t>Louisa </a:t>
            </a:r>
            <a:r>
              <a:rPr lang="en-US" sz="1400" b="1" dirty="0" err="1">
                <a:solidFill>
                  <a:prstClr val="black"/>
                </a:solidFill>
                <a:latin typeface="Arial" pitchFamily="34" charset="0"/>
                <a:cs typeface="Arial" pitchFamily="34" charset="0"/>
              </a:rPr>
              <a:t>Nedkov</a:t>
            </a:r>
            <a:endParaRPr lang="en-US" sz="1400" b="1" dirty="0">
              <a:solidFill>
                <a:prstClr val="black"/>
              </a:solidFill>
              <a:latin typeface="Arial" pitchFamily="34" charset="0"/>
              <a:cs typeface="Arial" pitchFamily="34" charset="0"/>
            </a:endParaRPr>
          </a:p>
          <a:p>
            <a:pPr algn="ctr" defTabSz="910941"/>
            <a:r>
              <a:rPr lang="en-US" sz="1200" dirty="0" smtClean="0">
                <a:solidFill>
                  <a:prstClr val="black"/>
                </a:solidFill>
                <a:latin typeface="Arial" pitchFamily="34" charset="0"/>
                <a:cs typeface="Arial" pitchFamily="34" charset="0"/>
              </a:rPr>
              <a:t>Manager. </a:t>
            </a:r>
            <a:r>
              <a:rPr lang="en-US" sz="1200" dirty="0" err="1" smtClean="0">
                <a:solidFill>
                  <a:prstClr val="black"/>
                </a:solidFill>
                <a:latin typeface="Arial" pitchFamily="34" charset="0"/>
                <a:cs typeface="Arial" pitchFamily="34" charset="0"/>
              </a:rPr>
              <a:t>Kailo</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Employee Wellness Program </a:t>
            </a:r>
          </a:p>
          <a:p>
            <a:pPr algn="ctr" defTabSz="910941"/>
            <a:r>
              <a:rPr lang="en-US" sz="1200" dirty="0">
                <a:solidFill>
                  <a:prstClr val="black"/>
                </a:solidFill>
                <a:latin typeface="Arial" pitchFamily="34" charset="0"/>
                <a:cs typeface="Arial" pitchFamily="34" charset="0"/>
              </a:rPr>
              <a:t>Oakville Trafalgar Memorial Hospital </a:t>
            </a:r>
          </a:p>
          <a:p>
            <a:pPr algn="ctr" defTabSz="910941"/>
            <a:r>
              <a:rPr lang="en-US" sz="1200" dirty="0" err="1">
                <a:solidFill>
                  <a:prstClr val="black"/>
                </a:solidFill>
                <a:latin typeface="Arial" pitchFamily="34" charset="0"/>
                <a:cs typeface="Arial" pitchFamily="34" charset="0"/>
              </a:rPr>
              <a:t>Halton</a:t>
            </a:r>
            <a:r>
              <a:rPr lang="en-US" sz="1200" dirty="0">
                <a:solidFill>
                  <a:prstClr val="black"/>
                </a:solidFill>
                <a:latin typeface="Arial" pitchFamily="34" charset="0"/>
                <a:cs typeface="Arial" pitchFamily="34" charset="0"/>
              </a:rPr>
              <a:t> Healthcare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033" y="963041"/>
            <a:ext cx="1298575"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611" y="963041"/>
            <a:ext cx="1341437"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088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917" y="1355846"/>
            <a:ext cx="7809469" cy="1473711"/>
          </a:xfrm>
        </p:spPr>
        <p:txBody>
          <a:bodyPr>
            <a:normAutofit/>
          </a:bodyPr>
          <a:lstStyle/>
          <a:p>
            <a:r>
              <a:rPr lang="en-US" sz="3200" dirty="0"/>
              <a:t>Thank you for participating in </a:t>
            </a:r>
            <a:br>
              <a:rPr lang="en-US" sz="3200" dirty="0"/>
            </a:br>
            <a:r>
              <a:rPr lang="en-US" sz="3200" dirty="0"/>
              <a:t>today’s session. </a:t>
            </a:r>
          </a:p>
        </p:txBody>
      </p:sp>
      <p:sp>
        <p:nvSpPr>
          <p:cNvPr id="3" name="Subtitle 2"/>
          <p:cNvSpPr>
            <a:spLocks noGrp="1"/>
          </p:cNvSpPr>
          <p:nvPr>
            <p:ph type="subTitle" idx="1"/>
          </p:nvPr>
        </p:nvSpPr>
        <p:spPr>
          <a:xfrm>
            <a:off x="1073353" y="2951934"/>
            <a:ext cx="6858000" cy="756517"/>
          </a:xfrm>
        </p:spPr>
        <p:txBody>
          <a:bodyPr>
            <a:normAutofit fontScale="92500" lnSpcReduction="20000"/>
          </a:bodyPr>
          <a:lstStyle/>
          <a:p>
            <a:r>
              <a:rPr lang="en-US" sz="2600" dirty="0"/>
              <a:t>Please take a moment to complete the</a:t>
            </a:r>
          </a:p>
          <a:p>
            <a:r>
              <a:rPr lang="en-US" sz="2600" dirty="0"/>
              <a:t>electronic survey upon exiting </a:t>
            </a:r>
            <a:r>
              <a:rPr lang="en-US" sz="2600" dirty="0" smtClean="0"/>
              <a:t>the webinar</a:t>
            </a:r>
            <a:r>
              <a:rPr lang="en-US" dirty="0" smtClean="0"/>
              <a:t>.</a:t>
            </a:r>
            <a:endParaRPr lang="en-US" dirty="0"/>
          </a:p>
        </p:txBody>
      </p:sp>
      <p:sp>
        <p:nvSpPr>
          <p:cNvPr id="4" name="Content Placeholder 2"/>
          <p:cNvSpPr txBox="1">
            <a:spLocks/>
          </p:cNvSpPr>
          <p:nvPr/>
        </p:nvSpPr>
        <p:spPr>
          <a:xfrm>
            <a:off x="0" y="3773908"/>
            <a:ext cx="9144000" cy="1248032"/>
          </a:xfrm>
          <a:prstGeom prst="rect">
            <a:avLst/>
          </a:prstGeom>
        </p:spPr>
        <p:txBody>
          <a:bodyPr vert="horz" lIns="91224" tIns="45612" rIns="91224" bIns="45612" rtlCol="0">
            <a:normAutofit/>
          </a:bodyPr>
          <a:lstStyle/>
          <a:p>
            <a:pPr marL="228053" indent="-228053" algn="ctr" defTabSz="912215">
              <a:lnSpc>
                <a:spcPct val="90000"/>
              </a:lnSpc>
              <a:spcBef>
                <a:spcPts val="1000"/>
              </a:spcBef>
              <a:buClr>
                <a:srgbClr val="68C8C6"/>
              </a:buClr>
              <a:defRPr/>
            </a:pPr>
            <a:r>
              <a:rPr lang="en-US" sz="1600" i="1"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Visit</a:t>
            </a:r>
            <a:r>
              <a:rPr lang="en-US" sz="1600"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 </a:t>
            </a:r>
            <a:r>
              <a:rPr lang="en-US" sz="1600" dirty="0" err="1">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theschwartzcenter.org</a:t>
            </a:r>
            <a:r>
              <a:rPr lang="en-US" sz="1600"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 </a:t>
            </a:r>
            <a:r>
              <a:rPr lang="en-US" sz="1600" i="1" dirty="0" smtClean="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to learn more about our programs or register </a:t>
            </a:r>
            <a:r>
              <a:rPr lang="en-US" sz="1600" i="1"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for a future </a:t>
            </a:r>
            <a:r>
              <a:rPr lang="en-US" sz="1600" i="1" dirty="0" smtClean="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webinar. </a:t>
            </a:r>
            <a:endParaRPr lang="en-US" sz="1600" i="1"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endParaRPr>
          </a:p>
          <a:p>
            <a:pPr marL="228053" indent="-228053" algn="ctr" defTabSz="912215">
              <a:lnSpc>
                <a:spcPct val="90000"/>
              </a:lnSpc>
              <a:spcBef>
                <a:spcPts val="1000"/>
              </a:spcBef>
              <a:buClr>
                <a:srgbClr val="68C8C6"/>
              </a:buClr>
              <a:defRPr/>
            </a:pPr>
            <a:r>
              <a:rPr lang="en-US" sz="1600" i="1"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Look for our webinar </a:t>
            </a:r>
            <a:r>
              <a:rPr lang="en-US" sz="1600" i="1" dirty="0" smtClean="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invitations </a:t>
            </a:r>
            <a:r>
              <a:rPr lang="en-US" sz="1600" i="1"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and </a:t>
            </a:r>
            <a:r>
              <a:rPr lang="en-US" sz="1600" i="1" dirty="0" smtClean="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rPr>
              <a:t>feel free to share them with colleagues.</a:t>
            </a:r>
            <a:endParaRPr lang="en-US" sz="1600" i="1"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endParaRPr>
          </a:p>
          <a:p>
            <a:pPr marL="228053" indent="-228053" algn="ctr" defTabSz="912215">
              <a:lnSpc>
                <a:spcPct val="90000"/>
              </a:lnSpc>
              <a:spcBef>
                <a:spcPts val="1000"/>
              </a:spcBef>
              <a:buClr>
                <a:srgbClr val="68C8C6"/>
              </a:buClr>
              <a:defRPr/>
            </a:pPr>
            <a:endParaRPr lang="en-US" sz="2200" dirty="0">
              <a:solidFill>
                <a:prstClr val="black">
                  <a:lumMod val="65000"/>
                  <a:lumOff val="35000"/>
                </a:prstClr>
              </a:solidFill>
              <a:latin typeface="Arial" panose="020B0604020202020204" pitchFamily="34" charset="0"/>
              <a:ea typeface="ヒラギノ明朝 ProN W3" charset="-128"/>
              <a:cs typeface="Arial" panose="020B0604020202020204" pitchFamily="34" charset="0"/>
              <a:sym typeface="Palatino" charset="0"/>
            </a:endParaRPr>
          </a:p>
        </p:txBody>
      </p:sp>
    </p:spTree>
    <p:extLst>
      <p:ext uri="{BB962C8B-B14F-4D97-AF65-F5344CB8AC3E}">
        <p14:creationId xmlns:p14="http://schemas.microsoft.com/office/powerpoint/2010/main" val="617700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04167" y="311408"/>
            <a:ext cx="4658048" cy="4662815"/>
          </a:xfrm>
          <a:prstGeom prst="rect">
            <a:avLst/>
          </a:prstGeom>
        </p:spPr>
        <p:txBody>
          <a:bodyPr wrap="square">
            <a:spAutoFit/>
          </a:bodyPr>
          <a:lstStyle/>
          <a:p>
            <a:pPr marL="342900" indent="-342900" algn="ctr">
              <a:buClr>
                <a:srgbClr val="67C7C5"/>
              </a:buClr>
            </a:pPr>
            <a:r>
              <a:rPr lang="en-US" altLang="en-US" sz="2000" dirty="0">
                <a:solidFill>
                  <a:schemeClr val="tx1">
                    <a:lumMod val="65000"/>
                    <a:lumOff val="35000"/>
                  </a:schemeClr>
                </a:solidFill>
                <a:cs typeface="Arial" panose="020B0604020202020204" pitchFamily="34" charset="0"/>
              </a:rPr>
              <a:t>Featuring: </a:t>
            </a:r>
          </a:p>
          <a:p>
            <a:pPr marL="342900" indent="-342900" algn="ctr">
              <a:buClr>
                <a:srgbClr val="67C7C5"/>
              </a:buClr>
            </a:pPr>
            <a:endParaRPr lang="en-US" altLang="en-US" sz="2000" dirty="0">
              <a:solidFill>
                <a:schemeClr val="tx1">
                  <a:lumMod val="65000"/>
                  <a:lumOff val="35000"/>
                </a:schemeClr>
              </a:solidFill>
              <a:cs typeface="Arial" panose="020B0604020202020204" pitchFamily="34" charset="0"/>
            </a:endParaRPr>
          </a:p>
          <a:p>
            <a:pPr marL="342900" indent="-342900" algn="ctr">
              <a:buClr>
                <a:srgbClr val="67C7C5"/>
              </a:buClr>
            </a:pPr>
            <a:r>
              <a:rPr lang="en-US" altLang="en-US" sz="2000" b="1" dirty="0">
                <a:solidFill>
                  <a:schemeClr val="tx1">
                    <a:lumMod val="65000"/>
                    <a:lumOff val="35000"/>
                  </a:schemeClr>
                </a:solidFill>
                <a:cs typeface="Arial" panose="020B0604020202020204" pitchFamily="34" charset="0"/>
              </a:rPr>
              <a:t>Lisa M. Crane</a:t>
            </a:r>
          </a:p>
          <a:p>
            <a:pPr marL="342900" indent="-342900" algn="ctr">
              <a:buClr>
                <a:srgbClr val="67C7C5"/>
              </a:buClr>
            </a:pPr>
            <a:r>
              <a:rPr lang="en-US" altLang="en-US" sz="2000" i="1" dirty="0">
                <a:solidFill>
                  <a:schemeClr val="tx1">
                    <a:lumMod val="65000"/>
                    <a:lumOff val="35000"/>
                  </a:schemeClr>
                </a:solidFill>
                <a:cs typeface="Arial" panose="020B0604020202020204" pitchFamily="34" charset="0"/>
              </a:rPr>
              <a:t>Director of Individual and </a:t>
            </a:r>
          </a:p>
          <a:p>
            <a:pPr marL="342900" indent="-342900" algn="ctr">
              <a:buClr>
                <a:srgbClr val="67C7C5"/>
              </a:buClr>
            </a:pPr>
            <a:r>
              <a:rPr lang="en-US" altLang="en-US" sz="2000" i="1" dirty="0">
                <a:solidFill>
                  <a:schemeClr val="tx1">
                    <a:lumMod val="65000"/>
                    <a:lumOff val="35000"/>
                  </a:schemeClr>
                </a:solidFill>
                <a:cs typeface="Arial" panose="020B0604020202020204" pitchFamily="34" charset="0"/>
              </a:rPr>
              <a:t>Foundation Giving</a:t>
            </a:r>
            <a:endParaRPr lang="en-US" altLang="en-US" sz="800" dirty="0">
              <a:solidFill>
                <a:schemeClr val="tx1">
                  <a:lumMod val="65000"/>
                  <a:lumOff val="35000"/>
                </a:schemeClr>
              </a:solidFill>
              <a:cs typeface="Arial" panose="020B0604020202020204" pitchFamily="34" charset="0"/>
            </a:endParaRPr>
          </a:p>
          <a:p>
            <a:pPr marL="342900" indent="-342900" algn="ctr">
              <a:buClr>
                <a:srgbClr val="67C7C5"/>
              </a:buClr>
            </a:pPr>
            <a:r>
              <a:rPr lang="en-US" altLang="en-US" sz="2000" dirty="0">
                <a:solidFill>
                  <a:schemeClr val="tx1">
                    <a:lumMod val="65000"/>
                    <a:lumOff val="35000"/>
                  </a:schemeClr>
                </a:solidFill>
                <a:cs typeface="Arial" panose="020B0604020202020204" pitchFamily="34" charset="0"/>
              </a:rPr>
              <a:t>The Schwartz Center for </a:t>
            </a:r>
          </a:p>
          <a:p>
            <a:pPr marL="342900" indent="-342900" algn="ctr">
              <a:buClr>
                <a:srgbClr val="67C7C5"/>
              </a:buClr>
            </a:pPr>
            <a:r>
              <a:rPr lang="en-US" altLang="en-US" sz="2000" dirty="0">
                <a:solidFill>
                  <a:schemeClr val="tx1">
                    <a:lumMod val="65000"/>
                    <a:lumOff val="35000"/>
                  </a:schemeClr>
                </a:solidFill>
                <a:cs typeface="Arial" panose="020B0604020202020204" pitchFamily="34" charset="0"/>
              </a:rPr>
              <a:t>Compassionate Healthcare</a:t>
            </a:r>
            <a:endParaRPr lang="en-US" altLang="en-US" sz="2000" i="1" dirty="0">
              <a:solidFill>
                <a:schemeClr val="tx1">
                  <a:lumMod val="65000"/>
                  <a:lumOff val="35000"/>
                </a:schemeClr>
              </a:solidFill>
              <a:cs typeface="Arial" panose="020B0604020202020204" pitchFamily="34" charset="0"/>
            </a:endParaRPr>
          </a:p>
          <a:p>
            <a:pPr marL="342900" indent="-342900" algn="ctr">
              <a:buClr>
                <a:srgbClr val="67C7C5"/>
              </a:buClr>
            </a:pPr>
            <a:endParaRPr lang="en-US" altLang="en-US" sz="900" i="1" dirty="0">
              <a:solidFill>
                <a:schemeClr val="tx1">
                  <a:lumMod val="65000"/>
                  <a:lumOff val="35000"/>
                </a:schemeClr>
              </a:solidFill>
              <a:cs typeface="Arial" panose="020B0604020202020204" pitchFamily="34" charset="0"/>
            </a:endParaRPr>
          </a:p>
          <a:p>
            <a:pPr marL="342900" indent="-342900" algn="ctr">
              <a:buClr>
                <a:srgbClr val="67C7C5"/>
              </a:buClr>
            </a:pPr>
            <a:r>
              <a:rPr lang="en-US" altLang="en-US" sz="2000" dirty="0">
                <a:solidFill>
                  <a:schemeClr val="tx1">
                    <a:lumMod val="65000"/>
                    <a:lumOff val="35000"/>
                  </a:schemeClr>
                </a:solidFill>
                <a:cs typeface="Arial" panose="020B0604020202020204" pitchFamily="34" charset="0"/>
              </a:rPr>
              <a:t>and </a:t>
            </a:r>
          </a:p>
          <a:p>
            <a:pPr marL="342900" indent="-342900" algn="ctr">
              <a:buClr>
                <a:srgbClr val="67C7C5"/>
              </a:buClr>
            </a:pPr>
            <a:endParaRPr lang="en-US" altLang="en-US" sz="800" dirty="0">
              <a:solidFill>
                <a:schemeClr val="tx1">
                  <a:lumMod val="65000"/>
                  <a:lumOff val="35000"/>
                </a:schemeClr>
              </a:solidFill>
              <a:cs typeface="Arial" panose="020B0604020202020204" pitchFamily="34" charset="0"/>
            </a:endParaRPr>
          </a:p>
          <a:p>
            <a:pPr marL="342900" indent="-342900" algn="ctr">
              <a:buClr>
                <a:srgbClr val="67C7C5"/>
              </a:buClr>
            </a:pPr>
            <a:r>
              <a:rPr lang="en-US" altLang="en-US" sz="2000" b="1" dirty="0">
                <a:solidFill>
                  <a:schemeClr val="tx1">
                    <a:lumMod val="65000"/>
                    <a:lumOff val="35000"/>
                  </a:schemeClr>
                </a:solidFill>
                <a:cs typeface="Arial" panose="020B0604020202020204" pitchFamily="34" charset="0"/>
              </a:rPr>
              <a:t>Louisa </a:t>
            </a:r>
            <a:r>
              <a:rPr lang="en-US" altLang="en-US" sz="2000" b="1" dirty="0" err="1">
                <a:solidFill>
                  <a:schemeClr val="tx1">
                    <a:lumMod val="65000"/>
                    <a:lumOff val="35000"/>
                  </a:schemeClr>
                </a:solidFill>
                <a:cs typeface="Arial" panose="020B0604020202020204" pitchFamily="34" charset="0"/>
              </a:rPr>
              <a:t>Nedkov</a:t>
            </a:r>
            <a:endParaRPr lang="en-US" altLang="en-US" sz="2000" b="1" dirty="0">
              <a:solidFill>
                <a:schemeClr val="tx1">
                  <a:lumMod val="65000"/>
                  <a:lumOff val="35000"/>
                </a:schemeClr>
              </a:solidFill>
              <a:cs typeface="Arial" panose="020B0604020202020204" pitchFamily="34" charset="0"/>
            </a:endParaRPr>
          </a:p>
          <a:p>
            <a:pPr marL="342900" indent="-342900" algn="ctr">
              <a:buClr>
                <a:srgbClr val="67C7C5"/>
              </a:buClr>
            </a:pPr>
            <a:r>
              <a:rPr lang="en-US" altLang="en-US" sz="2000" i="1" dirty="0">
                <a:solidFill>
                  <a:schemeClr val="tx1">
                    <a:lumMod val="65000"/>
                    <a:lumOff val="35000"/>
                  </a:schemeClr>
                </a:solidFill>
                <a:cs typeface="Arial" panose="020B0604020202020204" pitchFamily="34" charset="0"/>
              </a:rPr>
              <a:t>Manager,</a:t>
            </a:r>
          </a:p>
          <a:p>
            <a:pPr marL="342900" indent="-342900" algn="ctr">
              <a:buClr>
                <a:srgbClr val="67C7C5"/>
              </a:buClr>
            </a:pPr>
            <a:r>
              <a:rPr lang="en-US" altLang="en-US" sz="2000" i="1" dirty="0" err="1">
                <a:solidFill>
                  <a:schemeClr val="tx1">
                    <a:lumMod val="65000"/>
                    <a:lumOff val="35000"/>
                  </a:schemeClr>
                </a:solidFill>
                <a:cs typeface="Arial" panose="020B0604020202020204" pitchFamily="34" charset="0"/>
              </a:rPr>
              <a:t>Kailo</a:t>
            </a:r>
            <a:r>
              <a:rPr lang="en-US" altLang="en-US" sz="2000" i="1" dirty="0">
                <a:solidFill>
                  <a:schemeClr val="tx1">
                    <a:lumMod val="65000"/>
                    <a:lumOff val="35000"/>
                  </a:schemeClr>
                </a:solidFill>
                <a:cs typeface="Arial" panose="020B0604020202020204" pitchFamily="34" charset="0"/>
              </a:rPr>
              <a:t> Employee Wellness Program </a:t>
            </a:r>
          </a:p>
          <a:p>
            <a:pPr marL="342900" indent="-342900" algn="ctr">
              <a:buClr>
                <a:srgbClr val="67C7C5"/>
              </a:buClr>
            </a:pPr>
            <a:r>
              <a:rPr lang="en-US" altLang="en-US" sz="2000" dirty="0">
                <a:solidFill>
                  <a:schemeClr val="tx1">
                    <a:lumMod val="65000"/>
                    <a:lumOff val="35000"/>
                  </a:schemeClr>
                </a:solidFill>
                <a:cs typeface="Arial" panose="020B0604020202020204" pitchFamily="34" charset="0"/>
              </a:rPr>
              <a:t>Oakville Trafalgar Memorial Hospital </a:t>
            </a:r>
          </a:p>
          <a:p>
            <a:pPr marL="342900" indent="-342900" algn="ctr">
              <a:buClr>
                <a:srgbClr val="67C7C5"/>
              </a:buClr>
            </a:pPr>
            <a:r>
              <a:rPr lang="en-US" altLang="en-US" sz="2000" dirty="0" err="1">
                <a:solidFill>
                  <a:schemeClr val="tx1">
                    <a:lumMod val="65000"/>
                    <a:lumOff val="35000"/>
                  </a:schemeClr>
                </a:solidFill>
                <a:cs typeface="Arial" panose="020B0604020202020204" pitchFamily="34" charset="0"/>
              </a:rPr>
              <a:t>Halton</a:t>
            </a:r>
            <a:r>
              <a:rPr lang="en-US" altLang="en-US" sz="2000" dirty="0">
                <a:solidFill>
                  <a:schemeClr val="tx1">
                    <a:lumMod val="65000"/>
                    <a:lumOff val="35000"/>
                  </a:schemeClr>
                </a:solidFill>
                <a:cs typeface="Arial" panose="020B0604020202020204" pitchFamily="34" charset="0"/>
              </a:rPr>
              <a:t> Healthcare</a:t>
            </a:r>
            <a:endParaRPr lang="en-US" altLang="en-US" sz="800" dirty="0">
              <a:solidFill>
                <a:schemeClr val="tx1">
                  <a:lumMod val="65000"/>
                  <a:lumOff val="35000"/>
                </a:schemeClr>
              </a:solidFill>
              <a:cs typeface="Arial" panose="020B0604020202020204" pitchFamily="34" charset="0"/>
            </a:endParaRPr>
          </a:p>
          <a:p>
            <a:pPr marL="342900" indent="-342900" algn="ctr">
              <a:buClr>
                <a:srgbClr val="67C7C5"/>
              </a:buClr>
            </a:pPr>
            <a:endParaRPr lang="en-US" altLang="en-US" sz="2000" dirty="0">
              <a:solidFill>
                <a:schemeClr val="tx1">
                  <a:lumMod val="65000"/>
                  <a:lumOff val="35000"/>
                </a:schemeClr>
              </a:solidFill>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449" y="311408"/>
            <a:ext cx="1300480" cy="1950720"/>
          </a:xfrm>
          <a:prstGeom prst="rect">
            <a:avLst/>
          </a:prstGeom>
        </p:spPr>
      </p:pic>
      <p:pic>
        <p:nvPicPr>
          <p:cNvPr id="4" name="Picture 3">
            <a:extLst>
              <a:ext uri="{FF2B5EF4-FFF2-40B4-BE49-F238E27FC236}">
                <a16:creationId xmlns="" xmlns:a16="http://schemas.microsoft.com/office/drawing/2014/main" id="{CE495552-04AE-E042-8982-08F1CA80F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261" y="2262128"/>
            <a:ext cx="1338816" cy="20082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latin typeface="+mn-lt"/>
              </a:rPr>
              <a:t>Topics</a:t>
            </a:r>
          </a:p>
        </p:txBody>
      </p:sp>
      <p:sp>
        <p:nvSpPr>
          <p:cNvPr id="3" name="Content Placeholder 2"/>
          <p:cNvSpPr>
            <a:spLocks noGrp="1"/>
          </p:cNvSpPr>
          <p:nvPr>
            <p:ph idx="1"/>
          </p:nvPr>
        </p:nvSpPr>
        <p:spPr>
          <a:xfrm>
            <a:off x="813844" y="999857"/>
            <a:ext cx="7886700" cy="3375373"/>
          </a:xfrm>
        </p:spPr>
        <p:txBody>
          <a:bodyPr/>
          <a:lstStyle/>
          <a:p>
            <a:r>
              <a:rPr lang="en-US" altLang="en-US" dirty="0">
                <a:latin typeface="+mn-lt"/>
              </a:rPr>
              <a:t>Seeing the opportunity, not the burden</a:t>
            </a:r>
          </a:p>
          <a:p>
            <a:r>
              <a:rPr lang="en-US" altLang="en-US" dirty="0">
                <a:latin typeface="+mn-lt"/>
              </a:rPr>
              <a:t>Building a relationship with fundraising, marketing and  public affairs colleagues</a:t>
            </a:r>
          </a:p>
          <a:p>
            <a:r>
              <a:rPr lang="en-US" altLang="en-US" dirty="0">
                <a:latin typeface="+mn-lt"/>
              </a:rPr>
              <a:t>Thinking about possible donors</a:t>
            </a:r>
          </a:p>
          <a:p>
            <a:r>
              <a:rPr lang="en-US" altLang="en-US" dirty="0">
                <a:latin typeface="+mn-lt"/>
              </a:rPr>
              <a:t>Thanking donors</a:t>
            </a:r>
          </a:p>
          <a:p>
            <a:r>
              <a:rPr lang="en-US" altLang="en-US" dirty="0">
                <a:latin typeface="+mn-lt"/>
              </a:rPr>
              <a:t>Discussing costs of membership</a:t>
            </a:r>
          </a:p>
          <a:p>
            <a:r>
              <a:rPr lang="en-US" altLang="en-US" dirty="0">
                <a:latin typeface="+mn-lt"/>
              </a:rPr>
              <a:t>Case Study: </a:t>
            </a:r>
            <a:r>
              <a:rPr lang="en-US" altLang="en-US" dirty="0" err="1">
                <a:latin typeface="+mn-lt"/>
              </a:rPr>
              <a:t>Halton</a:t>
            </a:r>
            <a:r>
              <a:rPr lang="en-US" altLang="en-US" dirty="0">
                <a:latin typeface="+mn-lt"/>
              </a:rPr>
              <a:t> Healthcare</a:t>
            </a:r>
          </a:p>
          <a:p>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ct val="50000"/>
              </a:spcBef>
            </a:pPr>
            <a:r>
              <a:rPr lang="en-US" dirty="0">
                <a:latin typeface="+mn-lt"/>
              </a:rPr>
              <a:t>1. Seeing the </a:t>
            </a:r>
            <a:r>
              <a:rPr lang="en-US" i="1" dirty="0">
                <a:latin typeface="+mn-lt"/>
              </a:rPr>
              <a:t>opportunity,</a:t>
            </a:r>
            <a:r>
              <a:rPr lang="en-US" dirty="0">
                <a:latin typeface="+mn-lt"/>
              </a:rPr>
              <a:t> not the </a:t>
            </a:r>
            <a:r>
              <a:rPr lang="en-US" i="1" dirty="0">
                <a:latin typeface="+mn-lt"/>
              </a:rPr>
              <a:t>burden</a:t>
            </a:r>
          </a:p>
        </p:txBody>
      </p:sp>
      <p:pic>
        <p:nvPicPr>
          <p:cNvPr id="5" name="Content Placeholder 4" descr="http://www.drjasonjones.com/wp-content/uploads/2012/03/iStock_000016604327XSmall1.jpg"/>
          <p:cNvPicPr>
            <a:picLocks noGrp="1" noChangeAspect="1" noChangeArrowheads="1"/>
          </p:cNvPicPr>
          <p:nvPr>
            <p:ph idx="1"/>
          </p:nvPr>
        </p:nvPicPr>
        <p:blipFill>
          <a:blip r:embed="rId3" cstate="print"/>
          <a:srcRect/>
          <a:stretch>
            <a:fillRect/>
          </a:stretch>
        </p:blipFill>
        <p:spPr bwMode="auto">
          <a:xfrm>
            <a:off x="1468625" y="1546821"/>
            <a:ext cx="3720830" cy="2468880"/>
          </a:xfrm>
          <a:prstGeom prst="rect">
            <a:avLst/>
          </a:prstGeom>
          <a:noFill/>
        </p:spPr>
      </p:pic>
      <p:pic>
        <p:nvPicPr>
          <p:cNvPr id="6" name="Picture 2" descr="https://thecolourworks.files.wordpress.com/2012/08/colours-pulling-together.jpg"/>
          <p:cNvPicPr>
            <a:picLocks noChangeAspect="1" noChangeArrowheads="1"/>
          </p:cNvPicPr>
          <p:nvPr/>
        </p:nvPicPr>
        <p:blipFill>
          <a:blip r:embed="rId4" cstate="print"/>
          <a:srcRect/>
          <a:stretch>
            <a:fillRect/>
          </a:stretch>
        </p:blipFill>
        <p:spPr bwMode="auto">
          <a:xfrm>
            <a:off x="5819587" y="834402"/>
            <a:ext cx="2834640" cy="2834640"/>
          </a:xfrm>
          <a:prstGeom prst="rect">
            <a:avLst/>
          </a:prstGeom>
          <a:noFill/>
        </p:spPr>
      </p:pic>
    </p:spTree>
    <p:extLst>
      <p:ext uri="{BB962C8B-B14F-4D97-AF65-F5344CB8AC3E}">
        <p14:creationId xmlns:p14="http://schemas.microsoft.com/office/powerpoint/2010/main" val="404377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1528" y="926642"/>
            <a:ext cx="3093338" cy="3087585"/>
          </a:xfrm>
        </p:spPr>
        <p:txBody>
          <a:bodyPr>
            <a:normAutofit lnSpcReduction="10000"/>
          </a:bodyPr>
          <a:lstStyle/>
          <a:p>
            <a:pPr marL="342900" indent="-228600">
              <a:buFont typeface="Arial" panose="020B0604020202020204" pitchFamily="34" charset="0"/>
              <a:buChar char="•"/>
            </a:pPr>
            <a:r>
              <a:rPr lang="en-US" altLang="en-US" dirty="0">
                <a:latin typeface="+mn-lt"/>
              </a:rPr>
              <a:t>SC membership is an opportunity for your colleagues</a:t>
            </a:r>
          </a:p>
          <a:p>
            <a:pPr marL="342900" indent="-228600">
              <a:buFont typeface="Arial" panose="020B0604020202020204" pitchFamily="34" charset="0"/>
              <a:buChar char="•"/>
            </a:pPr>
            <a:r>
              <a:rPr lang="en-US" altLang="en-US" dirty="0">
                <a:latin typeface="+mn-lt"/>
              </a:rPr>
              <a:t>Fundraisers need special projects to raise funds</a:t>
            </a:r>
          </a:p>
          <a:p>
            <a:pPr marL="342900" indent="-228600">
              <a:buFont typeface="Arial" panose="020B0604020202020204" pitchFamily="34" charset="0"/>
              <a:buChar char="•"/>
            </a:pPr>
            <a:r>
              <a:rPr lang="en-US" altLang="en-US" dirty="0">
                <a:latin typeface="+mn-lt"/>
              </a:rPr>
              <a:t>They need a “hook”</a:t>
            </a:r>
          </a:p>
          <a:p>
            <a:pPr marL="342900" indent="-228600">
              <a:buFont typeface="Arial" panose="020B0604020202020204" pitchFamily="34" charset="0"/>
              <a:buChar char="•"/>
            </a:pPr>
            <a:r>
              <a:rPr lang="en-US" altLang="en-US" dirty="0">
                <a:latin typeface="+mn-lt"/>
              </a:rPr>
              <a:t>SC membership is a very compelling hook</a:t>
            </a:r>
          </a:p>
          <a:p>
            <a:endParaRPr lang="en-US" dirty="0">
              <a:latin typeface="+mn-lt"/>
            </a:endParaRPr>
          </a:p>
        </p:txBody>
      </p:sp>
      <p:pic>
        <p:nvPicPr>
          <p:cNvPr id="5" name="Picture 2" descr="https://www.compasspoint.org/sites/default/files/images/planet-501c3/15_downturnsurvivorforweb.gif?1280421791"/>
          <p:cNvPicPr>
            <a:picLocks noChangeAspect="1" noChangeArrowheads="1"/>
          </p:cNvPicPr>
          <p:nvPr/>
        </p:nvPicPr>
        <p:blipFill>
          <a:blip r:embed="rId3" cstate="print"/>
          <a:srcRect/>
          <a:stretch>
            <a:fillRect/>
          </a:stretch>
        </p:blipFill>
        <p:spPr bwMode="auto">
          <a:xfrm>
            <a:off x="4624554" y="629196"/>
            <a:ext cx="3571875" cy="4200525"/>
          </a:xfrm>
          <a:prstGeom prst="rect">
            <a:avLst/>
          </a:prstGeom>
          <a:noFill/>
        </p:spPr>
      </p:pic>
      <p:sp>
        <p:nvSpPr>
          <p:cNvPr id="6" name="Title 5"/>
          <p:cNvSpPr>
            <a:spLocks noGrp="1"/>
          </p:cNvSpPr>
          <p:nvPr>
            <p:ph type="title"/>
          </p:nvPr>
        </p:nvSpPr>
        <p:spPr>
          <a:xfrm>
            <a:off x="825112" y="364907"/>
            <a:ext cx="7886700" cy="380058"/>
          </a:xfrm>
        </p:spPr>
        <p:txBody>
          <a:bodyPr>
            <a:noAutofit/>
          </a:bodyPr>
          <a:lstStyle/>
          <a:p>
            <a:r>
              <a:rPr lang="en-US" sz="2400" dirty="0"/>
              <a:t>You have an </a:t>
            </a:r>
            <a:r>
              <a:rPr lang="en-US" sz="2400" i="1" dirty="0"/>
              <a:t>opportunity</a:t>
            </a:r>
            <a:r>
              <a:rPr lang="en-US" sz="2400" dirty="0"/>
              <a:t> for your fundraising team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156" y="216817"/>
            <a:ext cx="8644378" cy="234082"/>
          </a:xfrm>
        </p:spPr>
        <p:txBody>
          <a:bodyPr>
            <a:normAutofit fontScale="90000"/>
          </a:bodyPr>
          <a:lstStyle/>
          <a:p>
            <a:r>
              <a:rPr lang="en-US" altLang="en-US" dirty="0">
                <a:solidFill>
                  <a:schemeClr val="bg1"/>
                </a:solidFill>
                <a:latin typeface="+mn-lt"/>
              </a:rPr>
              <a:t/>
            </a:r>
            <a:br>
              <a:rPr lang="en-US" altLang="en-US" dirty="0">
                <a:solidFill>
                  <a:schemeClr val="bg1"/>
                </a:solidFill>
                <a:latin typeface="+mn-lt"/>
              </a:rPr>
            </a:br>
            <a:r>
              <a:rPr lang="en-US" sz="2700" dirty="0">
                <a:latin typeface="+mn-lt"/>
              </a:rPr>
              <a:t>Opportunities and ideas translate to donations</a:t>
            </a:r>
            <a:r>
              <a:rPr lang="en-US" altLang="en-US" dirty="0">
                <a:solidFill>
                  <a:schemeClr val="bg1"/>
                </a:solidFill>
                <a:latin typeface="+mn-lt"/>
              </a:rPr>
              <a:t/>
            </a:r>
            <a:br>
              <a:rPr lang="en-US" altLang="en-US" dirty="0">
                <a:solidFill>
                  <a:schemeClr val="bg1"/>
                </a:solidFill>
                <a:latin typeface="+mn-lt"/>
              </a:rPr>
            </a:br>
            <a:endParaRPr lang="en-US" dirty="0">
              <a:latin typeface="+mn-lt"/>
            </a:endParaRPr>
          </a:p>
        </p:txBody>
      </p:sp>
      <p:sp>
        <p:nvSpPr>
          <p:cNvPr id="6" name="Content Placeholder 5"/>
          <p:cNvSpPr>
            <a:spLocks noGrp="1"/>
          </p:cNvSpPr>
          <p:nvPr>
            <p:ph idx="1"/>
          </p:nvPr>
        </p:nvSpPr>
        <p:spPr>
          <a:xfrm>
            <a:off x="1365541" y="888936"/>
            <a:ext cx="3404422" cy="3087585"/>
          </a:xfrm>
        </p:spPr>
        <p:txBody>
          <a:bodyPr>
            <a:normAutofit fontScale="92500" lnSpcReduction="20000"/>
          </a:bodyPr>
          <a:lstStyle/>
          <a:p>
            <a:pPr marL="342900" indent="-228600">
              <a:lnSpc>
                <a:spcPct val="100000"/>
              </a:lnSpc>
              <a:buFont typeface="Arial" panose="020B0604020202020204" pitchFamily="34" charset="0"/>
              <a:buChar char="•"/>
            </a:pPr>
            <a:r>
              <a:rPr lang="en-US" altLang="en-US" dirty="0">
                <a:latin typeface="+mn-lt"/>
              </a:rPr>
              <a:t>Your idea around SC membership can raise more money for your organization</a:t>
            </a:r>
          </a:p>
          <a:p>
            <a:pPr marL="342900" indent="-228600">
              <a:lnSpc>
                <a:spcPct val="100000"/>
              </a:lnSpc>
              <a:buFont typeface="Arial" panose="020B0604020202020204" pitchFamily="34" charset="0"/>
              <a:buChar char="•"/>
            </a:pPr>
            <a:r>
              <a:rPr lang="en-US" altLang="en-US" dirty="0">
                <a:latin typeface="+mn-lt"/>
              </a:rPr>
              <a:t>You can offer an invaluable tool for the fundraising professionals at your institution</a:t>
            </a:r>
          </a:p>
          <a:p>
            <a:pPr marL="342900" indent="-228600">
              <a:lnSpc>
                <a:spcPct val="100000"/>
              </a:lnSpc>
              <a:buFont typeface="Arial" panose="020B0604020202020204" pitchFamily="34" charset="0"/>
              <a:buChar char="•"/>
            </a:pPr>
            <a:r>
              <a:rPr lang="en-US" altLang="en-US" dirty="0">
                <a:latin typeface="+mn-lt"/>
              </a:rPr>
              <a:t>They should be thrilled to hear from you!</a:t>
            </a:r>
          </a:p>
        </p:txBody>
      </p:sp>
      <p:pic>
        <p:nvPicPr>
          <p:cNvPr id="7" name="Picture 2" descr="http://www.savingforsomeday.com/wp-content/uploads/2011/09/Dollar-Sign-Light-Bulb.png"/>
          <p:cNvPicPr>
            <a:picLocks noChangeAspect="1" noChangeArrowheads="1"/>
          </p:cNvPicPr>
          <p:nvPr/>
        </p:nvPicPr>
        <p:blipFill>
          <a:blip r:embed="rId3" cstate="print"/>
          <a:srcRect/>
          <a:stretch>
            <a:fillRect/>
          </a:stretch>
        </p:blipFill>
        <p:spPr bwMode="auto">
          <a:xfrm>
            <a:off x="5190923" y="703743"/>
            <a:ext cx="2969419" cy="395649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ilmingtonladyfitness.com/wp-content/uploads/2013/03/business-partnership-1.jpg"/>
          <p:cNvPicPr>
            <a:picLocks noChangeAspect="1" noChangeArrowheads="1"/>
          </p:cNvPicPr>
          <p:nvPr/>
        </p:nvPicPr>
        <p:blipFill>
          <a:blip r:embed="rId3" cstate="print"/>
          <a:srcRect/>
          <a:stretch>
            <a:fillRect/>
          </a:stretch>
        </p:blipFill>
        <p:spPr bwMode="auto">
          <a:xfrm>
            <a:off x="5643562" y="743781"/>
            <a:ext cx="3500438" cy="3500438"/>
          </a:xfrm>
          <a:prstGeom prst="rect">
            <a:avLst/>
          </a:prstGeom>
          <a:noFill/>
        </p:spPr>
      </p:pic>
      <p:sp>
        <p:nvSpPr>
          <p:cNvPr id="2" name="Title 1"/>
          <p:cNvSpPr>
            <a:spLocks noGrp="1"/>
          </p:cNvSpPr>
          <p:nvPr>
            <p:ph type="title"/>
          </p:nvPr>
        </p:nvSpPr>
        <p:spPr>
          <a:xfrm>
            <a:off x="365760" y="265471"/>
            <a:ext cx="8778240" cy="563749"/>
          </a:xfrm>
        </p:spPr>
        <p:txBody>
          <a:bodyPr>
            <a:normAutofit/>
          </a:bodyPr>
          <a:lstStyle/>
          <a:p>
            <a:pPr>
              <a:spcBef>
                <a:spcPct val="50000"/>
              </a:spcBef>
            </a:pPr>
            <a:r>
              <a:rPr lang="en-US" dirty="0">
                <a:latin typeface="+mn-lt"/>
              </a:rPr>
              <a:t>2. Building a relationship with your fundraisers</a:t>
            </a:r>
          </a:p>
        </p:txBody>
      </p:sp>
      <p:sp>
        <p:nvSpPr>
          <p:cNvPr id="7" name="Content Placeholder 6"/>
          <p:cNvSpPr>
            <a:spLocks noGrp="1"/>
          </p:cNvSpPr>
          <p:nvPr>
            <p:ph idx="1"/>
          </p:nvPr>
        </p:nvSpPr>
        <p:spPr>
          <a:xfrm>
            <a:off x="1178347" y="743781"/>
            <a:ext cx="4578288" cy="3609686"/>
          </a:xfrm>
        </p:spPr>
        <p:txBody>
          <a:bodyPr>
            <a:normAutofit fontScale="25000" lnSpcReduction="20000"/>
          </a:bodyPr>
          <a:lstStyle/>
          <a:p>
            <a:pPr marL="342900">
              <a:lnSpc>
                <a:spcPct val="110000"/>
              </a:lnSpc>
            </a:pPr>
            <a:r>
              <a:rPr lang="en-US" altLang="en-US" sz="5500" dirty="0">
                <a:latin typeface="+mn-lt"/>
              </a:rPr>
              <a:t>You each have a piece to the puzzle and can help each other out </a:t>
            </a:r>
          </a:p>
          <a:p>
            <a:pPr marL="342900">
              <a:lnSpc>
                <a:spcPct val="110000"/>
              </a:lnSpc>
            </a:pPr>
            <a:r>
              <a:rPr lang="en-US" altLang="en-US" sz="5500" dirty="0">
                <a:latin typeface="+mn-lt"/>
              </a:rPr>
              <a:t>Identify the right fundraiser</a:t>
            </a:r>
          </a:p>
          <a:p>
            <a:pPr marL="342900">
              <a:lnSpc>
                <a:spcPct val="110000"/>
              </a:lnSpc>
            </a:pPr>
            <a:r>
              <a:rPr lang="en-US" altLang="en-US" sz="5500" dirty="0">
                <a:latin typeface="+mn-lt"/>
              </a:rPr>
              <a:t>Do you already have an existing relationship?</a:t>
            </a:r>
          </a:p>
          <a:p>
            <a:pPr marL="342900">
              <a:lnSpc>
                <a:spcPct val="110000"/>
              </a:lnSpc>
            </a:pPr>
            <a:r>
              <a:rPr lang="en-US" altLang="en-US" sz="5500" dirty="0">
                <a:latin typeface="+mn-lt"/>
              </a:rPr>
              <a:t>Start with the Director of Development</a:t>
            </a:r>
          </a:p>
          <a:p>
            <a:pPr marL="342900">
              <a:lnSpc>
                <a:spcPct val="110000"/>
              </a:lnSpc>
            </a:pPr>
            <a:r>
              <a:rPr lang="en-US" altLang="en-US" sz="5500" dirty="0">
                <a:latin typeface="+mn-lt"/>
              </a:rPr>
              <a:t>If they are not responsive, reach out to a Major Gifts Officer</a:t>
            </a:r>
          </a:p>
          <a:p>
            <a:pPr marL="342900">
              <a:lnSpc>
                <a:spcPct val="110000"/>
              </a:lnSpc>
            </a:pPr>
            <a:r>
              <a:rPr lang="en-US" altLang="en-US" sz="5500" dirty="0">
                <a:latin typeface="+mn-lt"/>
              </a:rPr>
              <a:t>Educate fundraising team on what the program is about, or share what is inspiring you to want to become a member of the SC</a:t>
            </a:r>
          </a:p>
          <a:p>
            <a:pPr marL="342900">
              <a:lnSpc>
                <a:spcPct val="110000"/>
              </a:lnSpc>
            </a:pPr>
            <a:r>
              <a:rPr lang="en-US" altLang="en-US" sz="5500" dirty="0">
                <a:latin typeface="+mn-lt"/>
              </a:rPr>
              <a:t>IDEA: Include fundraising team on distribution list for Schwartz Rounds sessions</a:t>
            </a:r>
          </a:p>
          <a:p>
            <a:pPr marL="342900">
              <a:lnSpc>
                <a:spcPct val="110000"/>
              </a:lnSpc>
            </a:pPr>
            <a:r>
              <a:rPr lang="en-US" altLang="en-US" sz="5500" dirty="0">
                <a:latin typeface="+mn-lt"/>
              </a:rPr>
              <a:t>IDEA: Get them to attend a session—they will be sold!</a:t>
            </a:r>
          </a:p>
          <a:p>
            <a:endParaRPr lang="en-US" dirty="0">
              <a:latin typeface="+mn-lt"/>
            </a:endParaRPr>
          </a:p>
        </p:txBody>
      </p:sp>
    </p:spTree>
    <p:extLst>
      <p:ext uri="{BB962C8B-B14F-4D97-AF65-F5344CB8AC3E}">
        <p14:creationId xmlns:p14="http://schemas.microsoft.com/office/powerpoint/2010/main" val="404377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561034"/>
            <a:ext cx="8898903" cy="380058"/>
          </a:xfrm>
        </p:spPr>
        <p:txBody>
          <a:bodyPr>
            <a:normAutofit fontScale="90000"/>
          </a:bodyPr>
          <a:lstStyle/>
          <a:p>
            <a:pPr>
              <a:spcBef>
                <a:spcPct val="50000"/>
              </a:spcBef>
            </a:pPr>
            <a:r>
              <a:rPr lang="en-US" altLang="en-US" dirty="0">
                <a:latin typeface="+mn-lt"/>
              </a:rPr>
              <a:t>3. Thinking about grateful patients or clinicians</a:t>
            </a:r>
            <a:r>
              <a:rPr lang="en-US" altLang="en-US" dirty="0">
                <a:solidFill>
                  <a:schemeClr val="bg1"/>
                </a:solidFill>
                <a:latin typeface="+mn-lt"/>
              </a:rPr>
              <a:t/>
            </a:r>
            <a:br>
              <a:rPr lang="en-US" altLang="en-US" dirty="0">
                <a:solidFill>
                  <a:schemeClr val="bg1"/>
                </a:solidFill>
                <a:latin typeface="+mn-lt"/>
              </a:rPr>
            </a:br>
            <a:r>
              <a:rPr lang="en-US" altLang="en-US" dirty="0">
                <a:solidFill>
                  <a:schemeClr val="bg1"/>
                </a:solidFill>
                <a:latin typeface="+mn-lt"/>
              </a:rPr>
              <a:t/>
            </a:r>
            <a:br>
              <a:rPr lang="en-US" altLang="en-US" dirty="0">
                <a:solidFill>
                  <a:schemeClr val="bg1"/>
                </a:solidFill>
                <a:latin typeface="+mn-lt"/>
              </a:rPr>
            </a:br>
            <a:endParaRPr lang="en-US" dirty="0">
              <a:latin typeface="+mn-lt"/>
            </a:endParaRPr>
          </a:p>
        </p:txBody>
      </p:sp>
      <p:grpSp>
        <p:nvGrpSpPr>
          <p:cNvPr id="11" name="Group 10"/>
          <p:cNvGrpSpPr/>
          <p:nvPr/>
        </p:nvGrpSpPr>
        <p:grpSpPr>
          <a:xfrm>
            <a:off x="1605977" y="798023"/>
            <a:ext cx="7094963" cy="3233393"/>
            <a:chOff x="484186" y="1320830"/>
            <a:chExt cx="8315327" cy="3835136"/>
          </a:xfrm>
        </p:grpSpPr>
        <p:sp>
          <p:nvSpPr>
            <p:cNvPr id="6" name="Rounded Rectangular Callout 5"/>
            <p:cNvSpPr/>
            <p:nvPr/>
          </p:nvSpPr>
          <p:spPr>
            <a:xfrm>
              <a:off x="484186" y="1320830"/>
              <a:ext cx="3671254" cy="1828770"/>
            </a:xfrm>
            <a:prstGeom prst="wedgeRoundRectCallout">
              <a:avLst>
                <a:gd name="adj1" fmla="val -42846"/>
                <a:gd name="adj2" fmla="val 104933"/>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65000"/>
                      <a:lumOff val="35000"/>
                    </a:schemeClr>
                  </a:solidFill>
                  <a:cs typeface="Arial" panose="020B0604020202020204" pitchFamily="34" charset="0"/>
                </a:rPr>
                <a:t>Mrs. Smith once made me promise that if there was anything she could do to help that I should ask her.</a:t>
              </a:r>
            </a:p>
          </p:txBody>
        </p:sp>
        <p:sp>
          <p:nvSpPr>
            <p:cNvPr id="9" name="Rounded Rectangular Callout 8"/>
            <p:cNvSpPr/>
            <p:nvPr/>
          </p:nvSpPr>
          <p:spPr>
            <a:xfrm>
              <a:off x="2925500" y="3449086"/>
              <a:ext cx="3484880" cy="1706880"/>
            </a:xfrm>
            <a:prstGeom prst="wedgeRoundRectCallout">
              <a:avLst>
                <a:gd name="adj1" fmla="val -42846"/>
                <a:gd name="adj2" fmla="val 104933"/>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65000"/>
                      <a:lumOff val="35000"/>
                    </a:schemeClr>
                  </a:solidFill>
                  <a:cs typeface="Arial" panose="020B0604020202020204" pitchFamily="34" charset="0"/>
                </a:rPr>
                <a:t>Dr. Rosen was always passionate about patient-centered care—I heard his family is looking for a way to memorialize or honor his involvement at the hospital.</a:t>
              </a:r>
            </a:p>
          </p:txBody>
        </p:sp>
        <p:sp>
          <p:nvSpPr>
            <p:cNvPr id="10" name="Rounded Rectangular Callout 9"/>
            <p:cNvSpPr/>
            <p:nvPr/>
          </p:nvSpPr>
          <p:spPr>
            <a:xfrm>
              <a:off x="5039678" y="1508142"/>
              <a:ext cx="3759835" cy="1733868"/>
            </a:xfrm>
            <a:prstGeom prst="wedgeRoundRectCallout">
              <a:avLst>
                <a:gd name="adj1" fmla="val 39704"/>
                <a:gd name="adj2" fmla="val 98985"/>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65000"/>
                      <a:lumOff val="35000"/>
                    </a:schemeClr>
                  </a:solidFill>
                  <a:cs typeface="Arial" panose="020B0604020202020204" pitchFamily="34" charset="0"/>
                </a:rPr>
                <a:t>One of the hospital trustees shows up to Schwartz Rounds every month. Many times I see tears in her eyes. Maybe she could help us think about possible donors.</a:t>
              </a:r>
            </a:p>
          </p:txBody>
        </p:sp>
      </p:grpSp>
    </p:spTree>
    <p:extLst>
      <p:ext uri="{BB962C8B-B14F-4D97-AF65-F5344CB8AC3E}">
        <p14:creationId xmlns:p14="http://schemas.microsoft.com/office/powerpoint/2010/main" val="40437793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26334</TotalTime>
  <Words>3163</Words>
  <Application>Microsoft Macintosh PowerPoint</Application>
  <PresentationFormat>On-screen Show (16:9)</PresentationFormat>
  <Paragraphs>260</Paragraphs>
  <Slides>23</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23</vt:i4>
      </vt:variant>
    </vt:vector>
  </HeadingPairs>
  <TitlesOfParts>
    <vt:vector size="32" baseType="lpstr">
      <vt:lpstr>Arial</vt:lpstr>
      <vt:lpstr>Calibri</vt:lpstr>
      <vt:lpstr>Palatino</vt:lpstr>
      <vt:lpstr>ヒラギノ明朝 ProN W3</vt:lpstr>
      <vt:lpstr>Office Theme</vt:lpstr>
      <vt:lpstr>1_Office Theme</vt:lpstr>
      <vt:lpstr>2_Office Theme</vt:lpstr>
      <vt:lpstr>4_Office Theme</vt:lpstr>
      <vt:lpstr>3_Office Theme</vt:lpstr>
      <vt:lpstr>Creative Ways to Fund Your  Schwartz Center Membership</vt:lpstr>
      <vt:lpstr>Audience Reminders</vt:lpstr>
      <vt:lpstr>PowerPoint Presentation</vt:lpstr>
      <vt:lpstr>Topics</vt:lpstr>
      <vt:lpstr>1. Seeing the opportunity, not the burden</vt:lpstr>
      <vt:lpstr>You have an opportunity for your fundraising team</vt:lpstr>
      <vt:lpstr> Opportunities and ideas translate to donations </vt:lpstr>
      <vt:lpstr>2. Building a relationship with your fundraisers</vt:lpstr>
      <vt:lpstr>3. Thinking about grateful patients or clinicians  </vt:lpstr>
      <vt:lpstr> Thinking about institutional donors   </vt:lpstr>
      <vt:lpstr>4. Thanking donors</vt:lpstr>
      <vt:lpstr>Example of thanking: Presbyterian Hospital</vt:lpstr>
      <vt:lpstr>5. Discussing the costs of membership</vt:lpstr>
      <vt:lpstr>  Examples from other members   </vt:lpstr>
      <vt:lpstr>Case study: Louisa Nedkov    </vt:lpstr>
      <vt:lpstr>PowerPoint Presentation</vt:lpstr>
      <vt:lpstr>Innovation Fund</vt:lpstr>
      <vt:lpstr>Hospitalists</vt:lpstr>
      <vt:lpstr>Why Schwartz Rounds?</vt:lpstr>
      <vt:lpstr>“Exemplary Patient Experiences, Always”</vt:lpstr>
      <vt:lpstr>PowerPoint Presentation</vt:lpstr>
      <vt:lpstr>Questions &amp; Answers</vt:lpstr>
      <vt:lpstr>Thank you for participating in  today’s session.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Adams</dc:creator>
  <cp:lastModifiedBy>Microsoft Office User</cp:lastModifiedBy>
  <cp:revision>146</cp:revision>
  <cp:lastPrinted>2018-05-29T13:45:47Z</cp:lastPrinted>
  <dcterms:created xsi:type="dcterms:W3CDTF">2015-08-07T14:35:55Z</dcterms:created>
  <dcterms:modified xsi:type="dcterms:W3CDTF">2018-06-01T18:34:40Z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